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47"/>
  </p:notesMasterIdLst>
  <p:sldIdLst>
    <p:sldId id="363" r:id="rId2"/>
    <p:sldId id="328" r:id="rId3"/>
    <p:sldId id="329" r:id="rId4"/>
    <p:sldId id="413" r:id="rId5"/>
    <p:sldId id="415" r:id="rId6"/>
    <p:sldId id="414" r:id="rId7"/>
    <p:sldId id="418" r:id="rId8"/>
    <p:sldId id="478" r:id="rId9"/>
    <p:sldId id="534" r:id="rId10"/>
    <p:sldId id="573" r:id="rId11"/>
    <p:sldId id="585" r:id="rId12"/>
    <p:sldId id="479" r:id="rId13"/>
    <p:sldId id="603" r:id="rId14"/>
    <p:sldId id="580" r:id="rId15"/>
    <p:sldId id="582" r:id="rId16"/>
    <p:sldId id="581" r:id="rId17"/>
    <p:sldId id="480" r:id="rId18"/>
    <p:sldId id="528" r:id="rId19"/>
    <p:sldId id="529" r:id="rId20"/>
    <p:sldId id="483" r:id="rId21"/>
    <p:sldId id="494" r:id="rId22"/>
    <p:sldId id="487" r:id="rId23"/>
    <p:sldId id="488" r:id="rId24"/>
    <p:sldId id="474" r:id="rId25"/>
    <p:sldId id="481" r:id="rId26"/>
    <p:sldId id="453" r:id="rId27"/>
    <p:sldId id="436" r:id="rId28"/>
    <p:sldId id="423" r:id="rId29"/>
    <p:sldId id="345" r:id="rId30"/>
    <p:sldId id="574" r:id="rId31"/>
    <p:sldId id="587" r:id="rId32"/>
    <p:sldId id="482" r:id="rId33"/>
    <p:sldId id="463" r:id="rId34"/>
    <p:sldId id="444" r:id="rId35"/>
    <p:sldId id="449" r:id="rId36"/>
    <p:sldId id="464" r:id="rId37"/>
    <p:sldId id="472" r:id="rId38"/>
    <p:sldId id="493" r:id="rId39"/>
    <p:sldId id="491" r:id="rId40"/>
    <p:sldId id="492" r:id="rId41"/>
    <p:sldId id="588" r:id="rId42"/>
    <p:sldId id="589" r:id="rId43"/>
    <p:sldId id="590" r:id="rId44"/>
    <p:sldId id="596" r:id="rId45"/>
    <p:sldId id="602" r:id="rId46"/>
  </p:sldIdLst>
  <p:sldSz cx="9144000" cy="6858000" type="screen4x3"/>
  <p:notesSz cx="6858000" cy="9144000"/>
  <p:custDataLst>
    <p:tags r:id="rId48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FF"/>
    <a:srgbClr val="FF9B9B"/>
    <a:srgbClr val="FF3399"/>
    <a:srgbClr val="3333CC"/>
    <a:srgbClr val="0000FF"/>
    <a:srgbClr val="00B050"/>
    <a:srgbClr val="FFFFFF"/>
    <a:srgbClr val="33CC33"/>
    <a:srgbClr val="66FF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6807" autoAdjust="0"/>
  </p:normalViewPr>
  <p:slideViewPr>
    <p:cSldViewPr snapToGrid="0">
      <p:cViewPr varScale="1">
        <p:scale>
          <a:sx n="124" d="100"/>
          <a:sy n="124" d="100"/>
        </p:scale>
        <p:origin x="2549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10" Type="http://schemas.openxmlformats.org/officeDocument/2006/relationships/image" Target="../media/image14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13" Type="http://schemas.openxmlformats.org/officeDocument/2006/relationships/image" Target="../media/image10.wmf"/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12" Type="http://schemas.openxmlformats.org/officeDocument/2006/relationships/image" Target="../media/image9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6" Type="http://schemas.openxmlformats.org/officeDocument/2006/relationships/image" Target="../media/image21.wmf"/><Relationship Id="rId11" Type="http://schemas.openxmlformats.org/officeDocument/2006/relationships/image" Target="../media/image8.wmf"/><Relationship Id="rId5" Type="http://schemas.openxmlformats.org/officeDocument/2006/relationships/image" Target="../media/image20.wmf"/><Relationship Id="rId10" Type="http://schemas.openxmlformats.org/officeDocument/2006/relationships/image" Target="../media/image7.wmf"/><Relationship Id="rId4" Type="http://schemas.openxmlformats.org/officeDocument/2006/relationships/image" Target="../media/image19.wmf"/><Relationship Id="rId9" Type="http://schemas.openxmlformats.org/officeDocument/2006/relationships/image" Target="../media/image24.wmf"/><Relationship Id="rId14" Type="http://schemas.openxmlformats.org/officeDocument/2006/relationships/image" Target="../media/image25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13" Type="http://schemas.openxmlformats.org/officeDocument/2006/relationships/image" Target="../media/image46.wmf"/><Relationship Id="rId18" Type="http://schemas.openxmlformats.org/officeDocument/2006/relationships/image" Target="../media/image51.wmf"/><Relationship Id="rId3" Type="http://schemas.openxmlformats.org/officeDocument/2006/relationships/image" Target="../media/image36.wmf"/><Relationship Id="rId21" Type="http://schemas.openxmlformats.org/officeDocument/2006/relationships/image" Target="../media/image54.wmf"/><Relationship Id="rId7" Type="http://schemas.openxmlformats.org/officeDocument/2006/relationships/image" Target="../media/image40.wmf"/><Relationship Id="rId12" Type="http://schemas.openxmlformats.org/officeDocument/2006/relationships/image" Target="../media/image45.wmf"/><Relationship Id="rId17" Type="http://schemas.openxmlformats.org/officeDocument/2006/relationships/image" Target="../media/image50.wmf"/><Relationship Id="rId2" Type="http://schemas.openxmlformats.org/officeDocument/2006/relationships/image" Target="../media/image35.wmf"/><Relationship Id="rId16" Type="http://schemas.openxmlformats.org/officeDocument/2006/relationships/image" Target="../media/image49.wmf"/><Relationship Id="rId20" Type="http://schemas.openxmlformats.org/officeDocument/2006/relationships/image" Target="../media/image53.wmf"/><Relationship Id="rId1" Type="http://schemas.openxmlformats.org/officeDocument/2006/relationships/image" Target="../media/image34.wmf"/><Relationship Id="rId6" Type="http://schemas.openxmlformats.org/officeDocument/2006/relationships/image" Target="../media/image39.wmf"/><Relationship Id="rId11" Type="http://schemas.openxmlformats.org/officeDocument/2006/relationships/image" Target="../media/image44.wmf"/><Relationship Id="rId5" Type="http://schemas.openxmlformats.org/officeDocument/2006/relationships/image" Target="../media/image38.wmf"/><Relationship Id="rId15" Type="http://schemas.openxmlformats.org/officeDocument/2006/relationships/image" Target="../media/image48.wmf"/><Relationship Id="rId10" Type="http://schemas.openxmlformats.org/officeDocument/2006/relationships/image" Target="../media/image43.wmf"/><Relationship Id="rId19" Type="http://schemas.openxmlformats.org/officeDocument/2006/relationships/image" Target="../media/image52.wmf"/><Relationship Id="rId4" Type="http://schemas.openxmlformats.org/officeDocument/2006/relationships/image" Target="../media/image37.wmf"/><Relationship Id="rId9" Type="http://schemas.openxmlformats.org/officeDocument/2006/relationships/image" Target="../media/image42.wmf"/><Relationship Id="rId14" Type="http://schemas.openxmlformats.org/officeDocument/2006/relationships/image" Target="../media/image47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image" Target="../media/image41.wmf"/><Relationship Id="rId7" Type="http://schemas.openxmlformats.org/officeDocument/2006/relationships/image" Target="../media/image47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6" Type="http://schemas.openxmlformats.org/officeDocument/2006/relationships/image" Target="../media/image46.wmf"/><Relationship Id="rId11" Type="http://schemas.openxmlformats.org/officeDocument/2006/relationships/image" Target="../media/image51.wmf"/><Relationship Id="rId5" Type="http://schemas.openxmlformats.org/officeDocument/2006/relationships/image" Target="../media/image43.wmf"/><Relationship Id="rId10" Type="http://schemas.openxmlformats.org/officeDocument/2006/relationships/image" Target="../media/image50.wmf"/><Relationship Id="rId4" Type="http://schemas.openxmlformats.org/officeDocument/2006/relationships/image" Target="../media/image42.wmf"/><Relationship Id="rId9" Type="http://schemas.openxmlformats.org/officeDocument/2006/relationships/image" Target="../media/image49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7" Type="http://schemas.openxmlformats.org/officeDocument/2006/relationships/image" Target="../media/image51.wmf"/><Relationship Id="rId2" Type="http://schemas.openxmlformats.org/officeDocument/2006/relationships/image" Target="../media/image56.wmf"/><Relationship Id="rId1" Type="http://schemas.openxmlformats.org/officeDocument/2006/relationships/image" Target="../media/image3.wmf"/><Relationship Id="rId6" Type="http://schemas.openxmlformats.org/officeDocument/2006/relationships/image" Target="../media/image50.wmf"/><Relationship Id="rId5" Type="http://schemas.openxmlformats.org/officeDocument/2006/relationships/image" Target="../media/image49.wmf"/><Relationship Id="rId4" Type="http://schemas.openxmlformats.org/officeDocument/2006/relationships/image" Target="../media/image47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image" Target="../media/image3.wmf"/><Relationship Id="rId7" Type="http://schemas.openxmlformats.org/officeDocument/2006/relationships/image" Target="../media/image50.wmf"/><Relationship Id="rId2" Type="http://schemas.openxmlformats.org/officeDocument/2006/relationships/image" Target="../media/image59.wmf"/><Relationship Id="rId1" Type="http://schemas.openxmlformats.org/officeDocument/2006/relationships/image" Target="../media/image43.wmf"/><Relationship Id="rId6" Type="http://schemas.openxmlformats.org/officeDocument/2006/relationships/image" Target="../media/image49.wmf"/><Relationship Id="rId5" Type="http://schemas.openxmlformats.org/officeDocument/2006/relationships/image" Target="../media/image60.wmf"/><Relationship Id="rId4" Type="http://schemas.openxmlformats.org/officeDocument/2006/relationships/image" Target="../media/image4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7.wmf"/><Relationship Id="rId1" Type="http://schemas.openxmlformats.org/officeDocument/2006/relationships/image" Target="../media/image74.wmf"/><Relationship Id="rId5" Type="http://schemas.openxmlformats.org/officeDocument/2006/relationships/image" Target="../media/image51.wmf"/><Relationship Id="rId4" Type="http://schemas.openxmlformats.org/officeDocument/2006/relationships/image" Target="../media/image50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7" Type="http://schemas.openxmlformats.org/officeDocument/2006/relationships/image" Target="../media/image78.wmf"/><Relationship Id="rId2" Type="http://schemas.openxmlformats.org/officeDocument/2006/relationships/image" Target="../media/image49.wmf"/><Relationship Id="rId1" Type="http://schemas.openxmlformats.org/officeDocument/2006/relationships/image" Target="../media/image47.wmf"/><Relationship Id="rId6" Type="http://schemas.openxmlformats.org/officeDocument/2006/relationships/image" Target="../media/image77.wmf"/><Relationship Id="rId5" Type="http://schemas.openxmlformats.org/officeDocument/2006/relationships/image" Target="../media/image74.wmf"/><Relationship Id="rId4" Type="http://schemas.openxmlformats.org/officeDocument/2006/relationships/image" Target="../media/image51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13" Type="http://schemas.openxmlformats.org/officeDocument/2006/relationships/image" Target="../media/image86.wmf"/><Relationship Id="rId3" Type="http://schemas.openxmlformats.org/officeDocument/2006/relationships/image" Target="../media/image47.wmf"/><Relationship Id="rId7" Type="http://schemas.openxmlformats.org/officeDocument/2006/relationships/image" Target="../media/image51.wmf"/><Relationship Id="rId12" Type="http://schemas.openxmlformats.org/officeDocument/2006/relationships/image" Target="../media/image85.wmf"/><Relationship Id="rId17" Type="http://schemas.openxmlformats.org/officeDocument/2006/relationships/image" Target="../media/image90.wmf"/><Relationship Id="rId2" Type="http://schemas.openxmlformats.org/officeDocument/2006/relationships/image" Target="../media/image79.wmf"/><Relationship Id="rId16" Type="http://schemas.openxmlformats.org/officeDocument/2006/relationships/image" Target="../media/image89.wmf"/><Relationship Id="rId1" Type="http://schemas.openxmlformats.org/officeDocument/2006/relationships/image" Target="../media/image74.wmf"/><Relationship Id="rId6" Type="http://schemas.openxmlformats.org/officeDocument/2006/relationships/image" Target="../media/image50.wmf"/><Relationship Id="rId11" Type="http://schemas.openxmlformats.org/officeDocument/2006/relationships/image" Target="../media/image84.wmf"/><Relationship Id="rId5" Type="http://schemas.openxmlformats.org/officeDocument/2006/relationships/image" Target="../media/image49.wmf"/><Relationship Id="rId15" Type="http://schemas.openxmlformats.org/officeDocument/2006/relationships/image" Target="../media/image88.wmf"/><Relationship Id="rId10" Type="http://schemas.openxmlformats.org/officeDocument/2006/relationships/image" Target="../media/image83.wmf"/><Relationship Id="rId4" Type="http://schemas.openxmlformats.org/officeDocument/2006/relationships/image" Target="../media/image80.wmf"/><Relationship Id="rId9" Type="http://schemas.openxmlformats.org/officeDocument/2006/relationships/image" Target="../media/image82.wmf"/><Relationship Id="rId14" Type="http://schemas.openxmlformats.org/officeDocument/2006/relationships/image" Target="../media/image87.wmf"/></Relationships>
</file>

<file path=ppt/drawings/_rels/vmlDrawing15.vml.rels><?xml version="1.0" encoding="UTF-8" standalone="yes"?>
<Relationships xmlns="http://schemas.openxmlformats.org/package/2006/relationships"><Relationship Id="rId8" Type="http://schemas.openxmlformats.org/officeDocument/2006/relationships/image" Target="../media/image90.wmf"/><Relationship Id="rId3" Type="http://schemas.openxmlformats.org/officeDocument/2006/relationships/image" Target="../media/image49.wmf"/><Relationship Id="rId7" Type="http://schemas.openxmlformats.org/officeDocument/2006/relationships/image" Target="../media/image79.wmf"/><Relationship Id="rId2" Type="http://schemas.openxmlformats.org/officeDocument/2006/relationships/image" Target="../media/image55.wmf"/><Relationship Id="rId1" Type="http://schemas.openxmlformats.org/officeDocument/2006/relationships/image" Target="../media/image47.wmf"/><Relationship Id="rId6" Type="http://schemas.openxmlformats.org/officeDocument/2006/relationships/image" Target="../media/image74.wmf"/><Relationship Id="rId5" Type="http://schemas.openxmlformats.org/officeDocument/2006/relationships/image" Target="../media/image51.wmf"/><Relationship Id="rId4" Type="http://schemas.openxmlformats.org/officeDocument/2006/relationships/image" Target="../media/image50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59336D-B4C6-4DBC-A5BD-CD6EC9E89ABF}" type="datetimeFigureOut">
              <a:rPr lang="fr-CH" smtClean="0"/>
              <a:t>28.11.2025</a:t>
            </a:fld>
            <a:endParaRPr lang="fr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F17DB4-5AB1-4981-8F52-EB206AF58126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21612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4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930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5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4448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6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933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7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192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10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3884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11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8227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13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7543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14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0812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15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27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16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9982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18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7629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19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799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20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594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21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8101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22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504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23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8904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24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0311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26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1349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27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2132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28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9899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29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4857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30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7190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31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1742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33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7748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34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4616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35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3501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36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0041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37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56465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39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2580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40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4929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41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91712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42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00219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43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02953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44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75731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45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55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DF8E9-1CBE-4968-8FEE-ED96982FC422}" type="datetime1">
              <a:rPr lang="fr-CH" smtClean="0"/>
              <a:t>28.11.2025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392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995D9-AFC7-4E69-93AC-BF499D84D11A}" type="datetime1">
              <a:rPr lang="fr-CH" smtClean="0"/>
              <a:t>28.11.2025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53422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4B3CD-3C96-45E6-87B5-B84C95ADA886}" type="datetime1">
              <a:rPr lang="fr-CH" smtClean="0"/>
              <a:t>28.11.2025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86600" y="649167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84589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8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9.wmf"/><Relationship Id="rId18" Type="http://schemas.openxmlformats.org/officeDocument/2006/relationships/oleObject" Target="../embeddings/oleObject9.bin"/><Relationship Id="rId3" Type="http://schemas.openxmlformats.org/officeDocument/2006/relationships/oleObject" Target="../embeddings/oleObject2.bin"/><Relationship Id="rId21" Type="http://schemas.openxmlformats.org/officeDocument/2006/relationships/image" Target="../media/image13.wmf"/><Relationship Id="rId7" Type="http://schemas.openxmlformats.org/officeDocument/2006/relationships/image" Target="../media/image15.png"/><Relationship Id="rId12" Type="http://schemas.openxmlformats.org/officeDocument/2006/relationships/oleObject" Target="../embeddings/oleObject6.bin"/><Relationship Id="rId17" Type="http://schemas.openxmlformats.org/officeDocument/2006/relationships/image" Target="../media/image11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8.bin"/><Relationship Id="rId20" Type="http://schemas.openxmlformats.org/officeDocument/2006/relationships/oleObject" Target="../embeddings/oleObject10.bin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11" Type="http://schemas.openxmlformats.org/officeDocument/2006/relationships/image" Target="../media/image8.wmf"/><Relationship Id="rId5" Type="http://schemas.openxmlformats.org/officeDocument/2006/relationships/oleObject" Target="../embeddings/oleObject3.bin"/><Relationship Id="rId15" Type="http://schemas.openxmlformats.org/officeDocument/2006/relationships/image" Target="../media/image10.wmf"/><Relationship Id="rId23" Type="http://schemas.openxmlformats.org/officeDocument/2006/relationships/image" Target="../media/image14.wmf"/><Relationship Id="rId10" Type="http://schemas.openxmlformats.org/officeDocument/2006/relationships/oleObject" Target="../embeddings/oleObject5.bin"/><Relationship Id="rId19" Type="http://schemas.openxmlformats.org/officeDocument/2006/relationships/image" Target="../media/image12.wmf"/><Relationship Id="rId4" Type="http://schemas.openxmlformats.org/officeDocument/2006/relationships/image" Target="../media/image5.wmf"/><Relationship Id="rId9" Type="http://schemas.openxmlformats.org/officeDocument/2006/relationships/image" Target="../media/image7.wmf"/><Relationship Id="rId14" Type="http://schemas.openxmlformats.org/officeDocument/2006/relationships/oleObject" Target="../embeddings/oleObject7.bin"/><Relationship Id="rId22" Type="http://schemas.openxmlformats.org/officeDocument/2006/relationships/oleObject" Target="../embeddings/oleObject11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13" Type="http://schemas.openxmlformats.org/officeDocument/2006/relationships/image" Target="../media/image20.wmf"/><Relationship Id="rId18" Type="http://schemas.openxmlformats.org/officeDocument/2006/relationships/oleObject" Target="../embeddings/oleObject19.bin"/><Relationship Id="rId26" Type="http://schemas.openxmlformats.org/officeDocument/2006/relationships/oleObject" Target="../embeddings/oleObject6.bin"/><Relationship Id="rId3" Type="http://schemas.openxmlformats.org/officeDocument/2006/relationships/notesSlide" Target="../notesSlides/notesSlide5.xml"/><Relationship Id="rId21" Type="http://schemas.openxmlformats.org/officeDocument/2006/relationships/image" Target="../media/image24.wmf"/><Relationship Id="rId7" Type="http://schemas.openxmlformats.org/officeDocument/2006/relationships/image" Target="../media/image17.wmf"/><Relationship Id="rId12" Type="http://schemas.openxmlformats.org/officeDocument/2006/relationships/oleObject" Target="../embeddings/oleObject16.bin"/><Relationship Id="rId17" Type="http://schemas.openxmlformats.org/officeDocument/2006/relationships/image" Target="../media/image22.wmf"/><Relationship Id="rId25" Type="http://schemas.openxmlformats.org/officeDocument/2006/relationships/image" Target="../media/image8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8.bin"/><Relationship Id="rId20" Type="http://schemas.openxmlformats.org/officeDocument/2006/relationships/oleObject" Target="../embeddings/oleObject20.bin"/><Relationship Id="rId29" Type="http://schemas.openxmlformats.org/officeDocument/2006/relationships/image" Target="../media/image10.wmf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3.bin"/><Relationship Id="rId11" Type="http://schemas.openxmlformats.org/officeDocument/2006/relationships/image" Target="../media/image19.wmf"/><Relationship Id="rId24" Type="http://schemas.openxmlformats.org/officeDocument/2006/relationships/oleObject" Target="../embeddings/oleObject5.bin"/><Relationship Id="rId5" Type="http://schemas.openxmlformats.org/officeDocument/2006/relationships/image" Target="../media/image16.wmf"/><Relationship Id="rId15" Type="http://schemas.openxmlformats.org/officeDocument/2006/relationships/image" Target="../media/image21.wmf"/><Relationship Id="rId23" Type="http://schemas.openxmlformats.org/officeDocument/2006/relationships/image" Target="../media/image7.wmf"/><Relationship Id="rId28" Type="http://schemas.openxmlformats.org/officeDocument/2006/relationships/oleObject" Target="../embeddings/oleObject7.bin"/><Relationship Id="rId10" Type="http://schemas.openxmlformats.org/officeDocument/2006/relationships/oleObject" Target="../embeddings/oleObject15.bin"/><Relationship Id="rId19" Type="http://schemas.openxmlformats.org/officeDocument/2006/relationships/image" Target="../media/image23.wmf"/><Relationship Id="rId31" Type="http://schemas.openxmlformats.org/officeDocument/2006/relationships/image" Target="../media/image25.wmf"/><Relationship Id="rId4" Type="http://schemas.openxmlformats.org/officeDocument/2006/relationships/oleObject" Target="../embeddings/oleObject12.bin"/><Relationship Id="rId9" Type="http://schemas.openxmlformats.org/officeDocument/2006/relationships/image" Target="../media/image18.wmf"/><Relationship Id="rId14" Type="http://schemas.openxmlformats.org/officeDocument/2006/relationships/oleObject" Target="../embeddings/oleObject17.bin"/><Relationship Id="rId22" Type="http://schemas.openxmlformats.org/officeDocument/2006/relationships/oleObject" Target="../embeddings/oleObject4.bin"/><Relationship Id="rId27" Type="http://schemas.openxmlformats.org/officeDocument/2006/relationships/image" Target="../media/image9.wmf"/><Relationship Id="rId30" Type="http://schemas.openxmlformats.org/officeDocument/2006/relationships/oleObject" Target="../embeddings/oleObject21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image" Target="../media/image30.wmf"/><Relationship Id="rId18" Type="http://schemas.openxmlformats.org/officeDocument/2006/relationships/oleObject" Target="../embeddings/oleObject29.bin"/><Relationship Id="rId3" Type="http://schemas.openxmlformats.org/officeDocument/2006/relationships/notesSlide" Target="../notesSlides/notesSlide6.xml"/><Relationship Id="rId21" Type="http://schemas.openxmlformats.org/officeDocument/2006/relationships/image" Target="../media/image4.png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26.bin"/><Relationship Id="rId17" Type="http://schemas.openxmlformats.org/officeDocument/2006/relationships/image" Target="../media/image32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28.bin"/><Relationship Id="rId20" Type="http://schemas.openxmlformats.org/officeDocument/2006/relationships/image" Target="../media/image15.png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3.bin"/><Relationship Id="rId11" Type="http://schemas.openxmlformats.org/officeDocument/2006/relationships/image" Target="../media/image29.wmf"/><Relationship Id="rId5" Type="http://schemas.openxmlformats.org/officeDocument/2006/relationships/image" Target="../media/image26.wmf"/><Relationship Id="rId15" Type="http://schemas.openxmlformats.org/officeDocument/2006/relationships/image" Target="../media/image31.wmf"/><Relationship Id="rId10" Type="http://schemas.openxmlformats.org/officeDocument/2006/relationships/oleObject" Target="../embeddings/oleObject25.bin"/><Relationship Id="rId19" Type="http://schemas.openxmlformats.org/officeDocument/2006/relationships/image" Target="../media/image33.wmf"/><Relationship Id="rId4" Type="http://schemas.openxmlformats.org/officeDocument/2006/relationships/oleObject" Target="../embeddings/oleObject22.bin"/><Relationship Id="rId9" Type="http://schemas.openxmlformats.org/officeDocument/2006/relationships/image" Target="../media/image28.wmf"/><Relationship Id="rId14" Type="http://schemas.openxmlformats.org/officeDocument/2006/relationships/oleObject" Target="../embeddings/oleObject27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13" Type="http://schemas.openxmlformats.org/officeDocument/2006/relationships/image" Target="../media/image38.wmf"/><Relationship Id="rId18" Type="http://schemas.openxmlformats.org/officeDocument/2006/relationships/oleObject" Target="../embeddings/oleObject37.bin"/><Relationship Id="rId26" Type="http://schemas.openxmlformats.org/officeDocument/2006/relationships/oleObject" Target="../embeddings/oleObject41.bin"/><Relationship Id="rId39" Type="http://schemas.openxmlformats.org/officeDocument/2006/relationships/image" Target="../media/image51.wmf"/><Relationship Id="rId3" Type="http://schemas.openxmlformats.org/officeDocument/2006/relationships/notesSlide" Target="../notesSlides/notesSlide7.xml"/><Relationship Id="rId21" Type="http://schemas.openxmlformats.org/officeDocument/2006/relationships/image" Target="../media/image42.wmf"/><Relationship Id="rId34" Type="http://schemas.openxmlformats.org/officeDocument/2006/relationships/oleObject" Target="../embeddings/oleObject45.bin"/><Relationship Id="rId42" Type="http://schemas.openxmlformats.org/officeDocument/2006/relationships/oleObject" Target="../embeddings/oleObject49.bin"/><Relationship Id="rId7" Type="http://schemas.openxmlformats.org/officeDocument/2006/relationships/image" Target="../media/image35.wmf"/><Relationship Id="rId12" Type="http://schemas.openxmlformats.org/officeDocument/2006/relationships/oleObject" Target="../embeddings/oleObject34.bin"/><Relationship Id="rId17" Type="http://schemas.openxmlformats.org/officeDocument/2006/relationships/image" Target="../media/image40.wmf"/><Relationship Id="rId25" Type="http://schemas.openxmlformats.org/officeDocument/2006/relationships/image" Target="../media/image44.wmf"/><Relationship Id="rId33" Type="http://schemas.openxmlformats.org/officeDocument/2006/relationships/image" Target="../media/image48.wmf"/><Relationship Id="rId38" Type="http://schemas.openxmlformats.org/officeDocument/2006/relationships/oleObject" Target="../embeddings/oleObject47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36.bin"/><Relationship Id="rId20" Type="http://schemas.openxmlformats.org/officeDocument/2006/relationships/oleObject" Target="../embeddings/oleObject38.bin"/><Relationship Id="rId29" Type="http://schemas.openxmlformats.org/officeDocument/2006/relationships/image" Target="../media/image46.wmf"/><Relationship Id="rId41" Type="http://schemas.openxmlformats.org/officeDocument/2006/relationships/image" Target="../media/image52.wmf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31.bin"/><Relationship Id="rId11" Type="http://schemas.openxmlformats.org/officeDocument/2006/relationships/image" Target="../media/image37.wmf"/><Relationship Id="rId24" Type="http://schemas.openxmlformats.org/officeDocument/2006/relationships/oleObject" Target="../embeddings/oleObject40.bin"/><Relationship Id="rId32" Type="http://schemas.openxmlformats.org/officeDocument/2006/relationships/oleObject" Target="../embeddings/oleObject44.bin"/><Relationship Id="rId37" Type="http://schemas.openxmlformats.org/officeDocument/2006/relationships/image" Target="../media/image50.wmf"/><Relationship Id="rId40" Type="http://schemas.openxmlformats.org/officeDocument/2006/relationships/oleObject" Target="../embeddings/oleObject48.bin"/><Relationship Id="rId45" Type="http://schemas.openxmlformats.org/officeDocument/2006/relationships/image" Target="../media/image54.wmf"/><Relationship Id="rId5" Type="http://schemas.openxmlformats.org/officeDocument/2006/relationships/image" Target="../media/image34.wmf"/><Relationship Id="rId15" Type="http://schemas.openxmlformats.org/officeDocument/2006/relationships/image" Target="../media/image39.wmf"/><Relationship Id="rId23" Type="http://schemas.openxmlformats.org/officeDocument/2006/relationships/image" Target="../media/image43.wmf"/><Relationship Id="rId28" Type="http://schemas.openxmlformats.org/officeDocument/2006/relationships/oleObject" Target="../embeddings/oleObject42.bin"/><Relationship Id="rId36" Type="http://schemas.openxmlformats.org/officeDocument/2006/relationships/oleObject" Target="../embeddings/oleObject46.bin"/><Relationship Id="rId10" Type="http://schemas.openxmlformats.org/officeDocument/2006/relationships/oleObject" Target="../embeddings/oleObject33.bin"/><Relationship Id="rId19" Type="http://schemas.openxmlformats.org/officeDocument/2006/relationships/image" Target="../media/image41.wmf"/><Relationship Id="rId31" Type="http://schemas.openxmlformats.org/officeDocument/2006/relationships/image" Target="../media/image47.wmf"/><Relationship Id="rId44" Type="http://schemas.openxmlformats.org/officeDocument/2006/relationships/oleObject" Target="../embeddings/oleObject50.bin"/><Relationship Id="rId4" Type="http://schemas.openxmlformats.org/officeDocument/2006/relationships/oleObject" Target="../embeddings/oleObject30.bin"/><Relationship Id="rId9" Type="http://schemas.openxmlformats.org/officeDocument/2006/relationships/image" Target="../media/image36.wmf"/><Relationship Id="rId14" Type="http://schemas.openxmlformats.org/officeDocument/2006/relationships/oleObject" Target="../embeddings/oleObject35.bin"/><Relationship Id="rId22" Type="http://schemas.openxmlformats.org/officeDocument/2006/relationships/oleObject" Target="../embeddings/oleObject39.bin"/><Relationship Id="rId27" Type="http://schemas.openxmlformats.org/officeDocument/2006/relationships/image" Target="../media/image45.wmf"/><Relationship Id="rId30" Type="http://schemas.openxmlformats.org/officeDocument/2006/relationships/oleObject" Target="../embeddings/oleObject43.bin"/><Relationship Id="rId35" Type="http://schemas.openxmlformats.org/officeDocument/2006/relationships/image" Target="../media/image49.wmf"/><Relationship Id="rId43" Type="http://schemas.openxmlformats.org/officeDocument/2006/relationships/image" Target="../media/image53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13" Type="http://schemas.openxmlformats.org/officeDocument/2006/relationships/image" Target="../media/image43.wmf"/><Relationship Id="rId18" Type="http://schemas.openxmlformats.org/officeDocument/2006/relationships/image" Target="../media/image47.wmf"/><Relationship Id="rId26" Type="http://schemas.openxmlformats.org/officeDocument/2006/relationships/image" Target="../media/image51.wmf"/><Relationship Id="rId3" Type="http://schemas.openxmlformats.org/officeDocument/2006/relationships/notesSlide" Target="../notesSlides/notesSlide8.xml"/><Relationship Id="rId21" Type="http://schemas.openxmlformats.org/officeDocument/2006/relationships/oleObject" Target="../embeddings/oleObject59.bin"/><Relationship Id="rId7" Type="http://schemas.openxmlformats.org/officeDocument/2006/relationships/image" Target="../media/image40.wmf"/><Relationship Id="rId12" Type="http://schemas.openxmlformats.org/officeDocument/2006/relationships/oleObject" Target="../embeddings/oleObject55.bin"/><Relationship Id="rId17" Type="http://schemas.openxmlformats.org/officeDocument/2006/relationships/oleObject" Target="../embeddings/oleObject57.bin"/><Relationship Id="rId25" Type="http://schemas.openxmlformats.org/officeDocument/2006/relationships/oleObject" Target="../embeddings/oleObject61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4.png"/><Relationship Id="rId20" Type="http://schemas.openxmlformats.org/officeDocument/2006/relationships/image" Target="../media/image55.wmf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52.bin"/><Relationship Id="rId11" Type="http://schemas.openxmlformats.org/officeDocument/2006/relationships/image" Target="../media/image42.wmf"/><Relationship Id="rId24" Type="http://schemas.openxmlformats.org/officeDocument/2006/relationships/image" Target="../media/image50.wmf"/><Relationship Id="rId5" Type="http://schemas.openxmlformats.org/officeDocument/2006/relationships/image" Target="../media/image39.wmf"/><Relationship Id="rId15" Type="http://schemas.openxmlformats.org/officeDocument/2006/relationships/image" Target="../media/image46.wmf"/><Relationship Id="rId23" Type="http://schemas.openxmlformats.org/officeDocument/2006/relationships/oleObject" Target="../embeddings/oleObject60.bin"/><Relationship Id="rId10" Type="http://schemas.openxmlformats.org/officeDocument/2006/relationships/oleObject" Target="../embeddings/oleObject54.bin"/><Relationship Id="rId19" Type="http://schemas.openxmlformats.org/officeDocument/2006/relationships/oleObject" Target="../embeddings/oleObject58.bin"/><Relationship Id="rId4" Type="http://schemas.openxmlformats.org/officeDocument/2006/relationships/oleObject" Target="../embeddings/oleObject51.bin"/><Relationship Id="rId9" Type="http://schemas.openxmlformats.org/officeDocument/2006/relationships/image" Target="../media/image41.wmf"/><Relationship Id="rId14" Type="http://schemas.openxmlformats.org/officeDocument/2006/relationships/oleObject" Target="../embeddings/oleObject56.bin"/><Relationship Id="rId22" Type="http://schemas.openxmlformats.org/officeDocument/2006/relationships/image" Target="../media/image49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13" Type="http://schemas.openxmlformats.org/officeDocument/2006/relationships/image" Target="../media/image47.wmf"/><Relationship Id="rId18" Type="http://schemas.openxmlformats.org/officeDocument/2006/relationships/oleObject" Target="../embeddings/oleObject68.bin"/><Relationship Id="rId3" Type="http://schemas.openxmlformats.org/officeDocument/2006/relationships/notesSlide" Target="../notesSlides/notesSlide11.xml"/><Relationship Id="rId7" Type="http://schemas.openxmlformats.org/officeDocument/2006/relationships/oleObject" Target="../embeddings/oleObject63.bin"/><Relationship Id="rId12" Type="http://schemas.openxmlformats.org/officeDocument/2006/relationships/oleObject" Target="../embeddings/oleObject65.bin"/><Relationship Id="rId17" Type="http://schemas.openxmlformats.org/officeDocument/2006/relationships/image" Target="../media/image50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67.bin"/><Relationship Id="rId1" Type="http://schemas.openxmlformats.org/officeDocument/2006/relationships/vmlDrawing" Target="../drawings/vmlDrawing7.vml"/><Relationship Id="rId6" Type="http://schemas.openxmlformats.org/officeDocument/2006/relationships/image" Target="../media/image3.wmf"/><Relationship Id="rId11" Type="http://schemas.openxmlformats.org/officeDocument/2006/relationships/image" Target="../media/image58.png"/><Relationship Id="rId5" Type="http://schemas.openxmlformats.org/officeDocument/2006/relationships/oleObject" Target="../embeddings/oleObject62.bin"/><Relationship Id="rId15" Type="http://schemas.openxmlformats.org/officeDocument/2006/relationships/image" Target="../media/image49.wmf"/><Relationship Id="rId10" Type="http://schemas.openxmlformats.org/officeDocument/2006/relationships/image" Target="../media/image43.wmf"/><Relationship Id="rId19" Type="http://schemas.openxmlformats.org/officeDocument/2006/relationships/image" Target="../media/image51.wmf"/><Relationship Id="rId4" Type="http://schemas.openxmlformats.org/officeDocument/2006/relationships/image" Target="../media/image57.png"/><Relationship Id="rId9" Type="http://schemas.openxmlformats.org/officeDocument/2006/relationships/oleObject" Target="../embeddings/oleObject64.bin"/><Relationship Id="rId14" Type="http://schemas.openxmlformats.org/officeDocument/2006/relationships/oleObject" Target="../embeddings/oleObject66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.bin"/><Relationship Id="rId13" Type="http://schemas.openxmlformats.org/officeDocument/2006/relationships/oleObject" Target="../embeddings/oleObject70.bin"/><Relationship Id="rId18" Type="http://schemas.openxmlformats.org/officeDocument/2006/relationships/image" Target="../media/image50.wmf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59.wmf"/><Relationship Id="rId12" Type="http://schemas.openxmlformats.org/officeDocument/2006/relationships/image" Target="../media/image47.wmf"/><Relationship Id="rId17" Type="http://schemas.openxmlformats.org/officeDocument/2006/relationships/oleObject" Target="../embeddings/oleObject67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49.wmf"/><Relationship Id="rId20" Type="http://schemas.openxmlformats.org/officeDocument/2006/relationships/image" Target="../media/image51.wmf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69.bin"/><Relationship Id="rId11" Type="http://schemas.openxmlformats.org/officeDocument/2006/relationships/oleObject" Target="../embeddings/oleObject65.bin"/><Relationship Id="rId5" Type="http://schemas.openxmlformats.org/officeDocument/2006/relationships/image" Target="../media/image43.wmf"/><Relationship Id="rId15" Type="http://schemas.openxmlformats.org/officeDocument/2006/relationships/oleObject" Target="../embeddings/oleObject66.bin"/><Relationship Id="rId10" Type="http://schemas.openxmlformats.org/officeDocument/2006/relationships/image" Target="../media/image4.png"/><Relationship Id="rId19" Type="http://schemas.openxmlformats.org/officeDocument/2006/relationships/oleObject" Target="../embeddings/oleObject68.bin"/><Relationship Id="rId4" Type="http://schemas.openxmlformats.org/officeDocument/2006/relationships/oleObject" Target="../embeddings/oleObject64.bin"/><Relationship Id="rId9" Type="http://schemas.openxmlformats.org/officeDocument/2006/relationships/image" Target="../media/image3.wmf"/><Relationship Id="rId14" Type="http://schemas.openxmlformats.org/officeDocument/2006/relationships/image" Target="../media/image60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71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6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72.bin"/><Relationship Id="rId10" Type="http://schemas.openxmlformats.org/officeDocument/2006/relationships/image" Target="../media/image65.jpeg"/><Relationship Id="rId4" Type="http://schemas.openxmlformats.org/officeDocument/2006/relationships/image" Target="../media/image61.png"/><Relationship Id="rId9" Type="http://schemas.openxmlformats.org/officeDocument/2006/relationships/image" Target="../media/image6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13" Type="http://schemas.openxmlformats.org/officeDocument/2006/relationships/image" Target="../media/image49.wmf"/><Relationship Id="rId3" Type="http://schemas.openxmlformats.org/officeDocument/2006/relationships/notesSlide" Target="../notesSlides/notesSlide20.xml"/><Relationship Id="rId7" Type="http://schemas.openxmlformats.org/officeDocument/2006/relationships/oleObject" Target="../embeddings/oleObject73.bin"/><Relationship Id="rId12" Type="http://schemas.openxmlformats.org/officeDocument/2006/relationships/oleObject" Target="../embeddings/oleObject45.bin"/><Relationship Id="rId17" Type="http://schemas.openxmlformats.org/officeDocument/2006/relationships/image" Target="../media/image51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47.bin"/><Relationship Id="rId1" Type="http://schemas.openxmlformats.org/officeDocument/2006/relationships/vmlDrawing" Target="../drawings/vmlDrawing12.vml"/><Relationship Id="rId6" Type="http://schemas.openxmlformats.org/officeDocument/2006/relationships/image" Target="../media/image76.png"/><Relationship Id="rId11" Type="http://schemas.openxmlformats.org/officeDocument/2006/relationships/image" Target="../media/image47.wmf"/><Relationship Id="rId5" Type="http://schemas.openxmlformats.org/officeDocument/2006/relationships/image" Target="../media/image75.png"/><Relationship Id="rId15" Type="http://schemas.openxmlformats.org/officeDocument/2006/relationships/image" Target="../media/image50.wmf"/><Relationship Id="rId10" Type="http://schemas.openxmlformats.org/officeDocument/2006/relationships/oleObject" Target="../embeddings/oleObject43.bin"/><Relationship Id="rId4" Type="http://schemas.openxmlformats.org/officeDocument/2006/relationships/image" Target="../media/image58.png"/><Relationship Id="rId9" Type="http://schemas.openxmlformats.org/officeDocument/2006/relationships/oleObject" Target="../embeddings/oleObject74.bin"/><Relationship Id="rId14" Type="http://schemas.openxmlformats.org/officeDocument/2006/relationships/oleObject" Target="../embeddings/oleObject46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13" Type="http://schemas.openxmlformats.org/officeDocument/2006/relationships/image" Target="../media/image74.wmf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49.wmf"/><Relationship Id="rId12" Type="http://schemas.openxmlformats.org/officeDocument/2006/relationships/oleObject" Target="../embeddings/oleObject74.bin"/><Relationship Id="rId17" Type="http://schemas.openxmlformats.org/officeDocument/2006/relationships/image" Target="../media/image78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76.bin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45.bin"/><Relationship Id="rId11" Type="http://schemas.openxmlformats.org/officeDocument/2006/relationships/image" Target="../media/image51.wmf"/><Relationship Id="rId5" Type="http://schemas.openxmlformats.org/officeDocument/2006/relationships/image" Target="../media/image47.wmf"/><Relationship Id="rId15" Type="http://schemas.openxmlformats.org/officeDocument/2006/relationships/image" Target="../media/image77.wmf"/><Relationship Id="rId10" Type="http://schemas.openxmlformats.org/officeDocument/2006/relationships/oleObject" Target="../embeddings/oleObject47.bin"/><Relationship Id="rId4" Type="http://schemas.openxmlformats.org/officeDocument/2006/relationships/oleObject" Target="../embeddings/oleObject43.bin"/><Relationship Id="rId9" Type="http://schemas.openxmlformats.org/officeDocument/2006/relationships/image" Target="../media/image50.wmf"/><Relationship Id="rId14" Type="http://schemas.openxmlformats.org/officeDocument/2006/relationships/oleObject" Target="../embeddings/oleObject75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7.bin"/><Relationship Id="rId13" Type="http://schemas.openxmlformats.org/officeDocument/2006/relationships/image" Target="../media/image80.wmf"/><Relationship Id="rId18" Type="http://schemas.openxmlformats.org/officeDocument/2006/relationships/oleObject" Target="../embeddings/oleObject47.bin"/><Relationship Id="rId26" Type="http://schemas.openxmlformats.org/officeDocument/2006/relationships/oleObject" Target="../embeddings/oleObject82.bin"/><Relationship Id="rId39" Type="http://schemas.openxmlformats.org/officeDocument/2006/relationships/image" Target="../media/image90.wmf"/><Relationship Id="rId3" Type="http://schemas.openxmlformats.org/officeDocument/2006/relationships/notesSlide" Target="../notesSlides/notesSlide22.xml"/><Relationship Id="rId21" Type="http://schemas.openxmlformats.org/officeDocument/2006/relationships/image" Target="../media/image81.wmf"/><Relationship Id="rId34" Type="http://schemas.openxmlformats.org/officeDocument/2006/relationships/oleObject" Target="../embeddings/oleObject86.bin"/><Relationship Id="rId7" Type="http://schemas.openxmlformats.org/officeDocument/2006/relationships/image" Target="../media/image74.wmf"/><Relationship Id="rId12" Type="http://schemas.openxmlformats.org/officeDocument/2006/relationships/oleObject" Target="../embeddings/oleObject78.bin"/><Relationship Id="rId17" Type="http://schemas.openxmlformats.org/officeDocument/2006/relationships/image" Target="../media/image50.wmf"/><Relationship Id="rId25" Type="http://schemas.openxmlformats.org/officeDocument/2006/relationships/image" Target="../media/image83.wmf"/><Relationship Id="rId33" Type="http://schemas.openxmlformats.org/officeDocument/2006/relationships/image" Target="../media/image87.wmf"/><Relationship Id="rId38" Type="http://schemas.openxmlformats.org/officeDocument/2006/relationships/oleObject" Target="../embeddings/oleObject88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46.bin"/><Relationship Id="rId20" Type="http://schemas.openxmlformats.org/officeDocument/2006/relationships/oleObject" Target="../embeddings/oleObject79.bin"/><Relationship Id="rId29" Type="http://schemas.openxmlformats.org/officeDocument/2006/relationships/image" Target="../media/image85.wmf"/><Relationship Id="rId41" Type="http://schemas.openxmlformats.org/officeDocument/2006/relationships/image" Target="../media/image73.png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73.bin"/><Relationship Id="rId11" Type="http://schemas.openxmlformats.org/officeDocument/2006/relationships/image" Target="../media/image47.wmf"/><Relationship Id="rId24" Type="http://schemas.openxmlformats.org/officeDocument/2006/relationships/oleObject" Target="../embeddings/oleObject81.bin"/><Relationship Id="rId32" Type="http://schemas.openxmlformats.org/officeDocument/2006/relationships/oleObject" Target="../embeddings/oleObject85.bin"/><Relationship Id="rId37" Type="http://schemas.openxmlformats.org/officeDocument/2006/relationships/image" Target="../media/image89.wmf"/><Relationship Id="rId40" Type="http://schemas.openxmlformats.org/officeDocument/2006/relationships/image" Target="../media/image70.png"/><Relationship Id="rId5" Type="http://schemas.openxmlformats.org/officeDocument/2006/relationships/image" Target="../media/image91.png"/><Relationship Id="rId15" Type="http://schemas.openxmlformats.org/officeDocument/2006/relationships/image" Target="../media/image49.wmf"/><Relationship Id="rId23" Type="http://schemas.openxmlformats.org/officeDocument/2006/relationships/image" Target="../media/image82.wmf"/><Relationship Id="rId28" Type="http://schemas.openxmlformats.org/officeDocument/2006/relationships/oleObject" Target="../embeddings/oleObject83.bin"/><Relationship Id="rId36" Type="http://schemas.openxmlformats.org/officeDocument/2006/relationships/oleObject" Target="../embeddings/oleObject87.bin"/><Relationship Id="rId10" Type="http://schemas.openxmlformats.org/officeDocument/2006/relationships/oleObject" Target="../embeddings/oleObject43.bin"/><Relationship Id="rId19" Type="http://schemas.openxmlformats.org/officeDocument/2006/relationships/image" Target="../media/image51.wmf"/><Relationship Id="rId31" Type="http://schemas.openxmlformats.org/officeDocument/2006/relationships/image" Target="../media/image86.wmf"/><Relationship Id="rId4" Type="http://schemas.openxmlformats.org/officeDocument/2006/relationships/image" Target="../media/image4.png"/><Relationship Id="rId9" Type="http://schemas.openxmlformats.org/officeDocument/2006/relationships/image" Target="../media/image79.wmf"/><Relationship Id="rId14" Type="http://schemas.openxmlformats.org/officeDocument/2006/relationships/oleObject" Target="../embeddings/oleObject45.bin"/><Relationship Id="rId22" Type="http://schemas.openxmlformats.org/officeDocument/2006/relationships/oleObject" Target="../embeddings/oleObject80.bin"/><Relationship Id="rId27" Type="http://schemas.openxmlformats.org/officeDocument/2006/relationships/image" Target="../media/image84.wmf"/><Relationship Id="rId30" Type="http://schemas.openxmlformats.org/officeDocument/2006/relationships/oleObject" Target="../embeddings/oleObject84.bin"/><Relationship Id="rId35" Type="http://schemas.openxmlformats.org/officeDocument/2006/relationships/image" Target="../media/image88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13" Type="http://schemas.openxmlformats.org/officeDocument/2006/relationships/oleObject" Target="../embeddings/oleObject93.bin"/><Relationship Id="rId18" Type="http://schemas.openxmlformats.org/officeDocument/2006/relationships/image" Target="../media/image79.wmf"/><Relationship Id="rId3" Type="http://schemas.openxmlformats.org/officeDocument/2006/relationships/notesSlide" Target="../notesSlides/notesSlide23.xml"/><Relationship Id="rId7" Type="http://schemas.openxmlformats.org/officeDocument/2006/relationships/oleObject" Target="../embeddings/oleObject90.bin"/><Relationship Id="rId12" Type="http://schemas.openxmlformats.org/officeDocument/2006/relationships/image" Target="../media/image50.wmf"/><Relationship Id="rId17" Type="http://schemas.openxmlformats.org/officeDocument/2006/relationships/oleObject" Target="../embeddings/oleObject95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74.wmf"/><Relationship Id="rId20" Type="http://schemas.openxmlformats.org/officeDocument/2006/relationships/image" Target="../media/image90.wmf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7.wmf"/><Relationship Id="rId11" Type="http://schemas.openxmlformats.org/officeDocument/2006/relationships/oleObject" Target="../embeddings/oleObject92.bin"/><Relationship Id="rId5" Type="http://schemas.openxmlformats.org/officeDocument/2006/relationships/oleObject" Target="../embeddings/oleObject89.bin"/><Relationship Id="rId15" Type="http://schemas.openxmlformats.org/officeDocument/2006/relationships/oleObject" Target="../embeddings/oleObject94.bin"/><Relationship Id="rId10" Type="http://schemas.openxmlformats.org/officeDocument/2006/relationships/image" Target="../media/image49.wmf"/><Relationship Id="rId19" Type="http://schemas.openxmlformats.org/officeDocument/2006/relationships/oleObject" Target="../embeddings/oleObject96.bin"/><Relationship Id="rId4" Type="http://schemas.openxmlformats.org/officeDocument/2006/relationships/image" Target="../media/image91.png"/><Relationship Id="rId9" Type="http://schemas.openxmlformats.org/officeDocument/2006/relationships/oleObject" Target="../embeddings/oleObject91.bin"/><Relationship Id="rId14" Type="http://schemas.openxmlformats.org/officeDocument/2006/relationships/image" Target="../media/image51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s://blogautomobile.fr/puissance-couple-courbes-137910/130i" TargetMode="External"/><Relationship Id="rId3" Type="http://schemas.openxmlformats.org/officeDocument/2006/relationships/hyperlink" Target="https://blogautomobile.fr/puissance-couple-voiture-141396/capture-decran-2012-02-29-a-22-04-04" TargetMode="External"/><Relationship Id="rId7" Type="http://schemas.openxmlformats.org/officeDocument/2006/relationships/image" Target="../media/image9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blogautomobile.fr/puissance-couple-voiture-141396/capture-decran-2012-02-29-a-23-11-46" TargetMode="External"/><Relationship Id="rId5" Type="http://schemas.openxmlformats.org/officeDocument/2006/relationships/image" Target="../media/image93.png"/><Relationship Id="rId4" Type="http://schemas.openxmlformats.org/officeDocument/2006/relationships/image" Target="../media/image92.png"/><Relationship Id="rId9" Type="http://schemas.openxmlformats.org/officeDocument/2006/relationships/image" Target="../media/image95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hyperlink" Target="https://blogautomobile.fr/puissance-couple-courbes-137910/130i" TargetMode="External"/><Relationship Id="rId7" Type="http://schemas.openxmlformats.org/officeDocument/2006/relationships/image" Target="../media/image9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4.png"/><Relationship Id="rId5" Type="http://schemas.openxmlformats.org/officeDocument/2006/relationships/hyperlink" Target="https://blogautomobile.fr/puissance-couple-voiture-141396/capture-decran-2012-02-29-a-23-11-46" TargetMode="External"/><Relationship Id="rId4" Type="http://schemas.openxmlformats.org/officeDocument/2006/relationships/image" Target="../media/image9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automobile.fr/puissance-couple-voiture-141396/capture-decran-2012-02-29-a-23-11-46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3.png"/><Relationship Id="rId4" Type="http://schemas.openxmlformats.org/officeDocument/2006/relationships/image" Target="../media/image9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automobile.fr/puissance-couple-voiture-141396/capture-decran-2012-02-29-a-23-11-46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3.png"/><Relationship Id="rId4" Type="http://schemas.openxmlformats.org/officeDocument/2006/relationships/image" Target="../media/image9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automobile.fr/puissance-couple-voiture-141396/capture-decran-2012-02-29-a-23-11-46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4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97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70.png"/><Relationship Id="rId5" Type="http://schemas.openxmlformats.org/officeDocument/2006/relationships/image" Target="../media/image35.wmf"/><Relationship Id="rId4" Type="http://schemas.openxmlformats.org/officeDocument/2006/relationships/oleObject" Target="../embeddings/oleObject97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Volkswagen_Group_MEB_platform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utomobile-propre.com/articles/app550-le-moteur-electrique-volkswagen-qui-va-tout-changer/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0.png"/><Relationship Id="rId4" Type="http://schemas.openxmlformats.org/officeDocument/2006/relationships/image" Target="../media/image10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lammotor.com/tesla-cybertruck-motor/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4.jpeg"/><Relationship Id="rId5" Type="http://schemas.openxmlformats.org/officeDocument/2006/relationships/image" Target="../media/image103.png"/><Relationship Id="rId4" Type="http://schemas.openxmlformats.org/officeDocument/2006/relationships/image" Target="../media/image102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trekbikes.com/ch/fr_CH/fuel-exe/" TargetMode="External"/><Relationship Id="rId5" Type="http://schemas.openxmlformats.org/officeDocument/2006/relationships/hyperlink" Target="https://www.trekbikes.com/ch/fr_CH/HPR50/" TargetMode="External"/><Relationship Id="rId4" Type="http://schemas.openxmlformats.org/officeDocument/2006/relationships/image" Target="../media/image10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trekbikes.com/ch/fr_CH/fuel-exe/" TargetMode="External"/><Relationship Id="rId5" Type="http://schemas.openxmlformats.org/officeDocument/2006/relationships/hyperlink" Target="https://www.trekbikes.com/ch/fr_CH/HPR50/" TargetMode="External"/><Relationship Id="rId4" Type="http://schemas.openxmlformats.org/officeDocument/2006/relationships/image" Target="../media/image10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365126"/>
            <a:ext cx="9143999" cy="1325563"/>
          </a:xfrm>
        </p:spPr>
        <p:txBody>
          <a:bodyPr/>
          <a:lstStyle/>
          <a:p>
            <a:pPr algn="ctr"/>
            <a:r>
              <a:rPr lang="fr-CH"/>
              <a:t>Machines électriques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4200520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André Hodder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2824963"/>
            <a:ext cx="914399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800"/>
              <a:t>Le moteur synchrone à aimants permanents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" y="6550223"/>
            <a:ext cx="9143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fr-CH" sz="1400"/>
              <a:t>v7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2" y="1329910"/>
            <a:ext cx="9143999" cy="549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/>
              <a:t>pour Génie Mécanique</a:t>
            </a:r>
          </a:p>
        </p:txBody>
      </p:sp>
    </p:spTree>
    <p:extLst>
      <p:ext uri="{BB962C8B-B14F-4D97-AF65-F5344CB8AC3E}">
        <p14:creationId xmlns:p14="http://schemas.microsoft.com/office/powerpoint/2010/main" val="91311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CH"/>
              <a:t>Introduction</a:t>
            </a:r>
          </a:p>
          <a:p>
            <a:r>
              <a:rPr lang="fr-CH"/>
              <a:t>Circuit magnétique</a:t>
            </a:r>
          </a:p>
          <a:p>
            <a:r>
              <a:rPr lang="fr-CH"/>
              <a:t>Transformateur</a:t>
            </a:r>
          </a:p>
          <a:p>
            <a:r>
              <a:rPr lang="fr-CH"/>
              <a:t>Eléments de base des machines</a:t>
            </a:r>
          </a:p>
          <a:p>
            <a:r>
              <a:rPr lang="fr-CH"/>
              <a:t>Machine asynchrone</a:t>
            </a:r>
          </a:p>
          <a:p>
            <a:r>
              <a:rPr lang="fr-CH"/>
              <a:t>Machine à courant continu</a:t>
            </a:r>
          </a:p>
          <a:p>
            <a:r>
              <a:rPr lang="fr-CH"/>
              <a:t>Machine synchrone</a:t>
            </a:r>
          </a:p>
          <a:p>
            <a:r>
              <a:rPr lang="fr-CH">
                <a:solidFill>
                  <a:srgbClr val="FF0000"/>
                </a:solidFill>
              </a:rPr>
              <a:t>Moteur synchrone à aimants permanents</a:t>
            </a:r>
          </a:p>
          <a:p>
            <a:r>
              <a:rPr lang="fr-CH"/>
              <a:t>Moteur pas à pas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586CC2-6819-4BD0-965F-2CDC1A6AD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2511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Tension induite de mouvement et</a:t>
            </a:r>
            <a:br>
              <a:rPr lang="fr-CH"/>
            </a:br>
            <a:r>
              <a:rPr lang="fr-CH"/>
              <a:t>schéma équivalent</a:t>
            </a:r>
          </a:p>
          <a:p>
            <a:r>
              <a:rPr lang="fr-CH"/>
              <a:t>Bilan de puissance et</a:t>
            </a:r>
            <a:br>
              <a:rPr lang="fr-CH"/>
            </a:br>
            <a:r>
              <a:rPr lang="fr-CH"/>
              <a:t>couple électromagnétique</a:t>
            </a:r>
          </a:p>
          <a:p>
            <a:r>
              <a:rPr lang="fr-CH"/>
              <a:t>Types de commutation et appellations</a:t>
            </a:r>
          </a:p>
          <a:p>
            <a:r>
              <a:rPr lang="fr-CH"/>
              <a:t>Caractéristique de couple</a:t>
            </a:r>
          </a:p>
          <a:p>
            <a:r>
              <a:rPr lang="fr-CH"/>
              <a:t>Exemple : BMW 130i</a:t>
            </a:r>
          </a:p>
          <a:p>
            <a:endParaRPr lang="fr-CH"/>
          </a:p>
          <a:p>
            <a:endParaRPr lang="fr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819596-6284-437A-BD1B-DBA9888B5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47933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6" name="Group 345"/>
          <p:cNvGrpSpPr/>
          <p:nvPr/>
        </p:nvGrpSpPr>
        <p:grpSpPr>
          <a:xfrm>
            <a:off x="4624558" y="1754439"/>
            <a:ext cx="3796862" cy="3796862"/>
            <a:chOff x="2104745" y="2959107"/>
            <a:chExt cx="2016000" cy="2016000"/>
          </a:xfrm>
        </p:grpSpPr>
        <p:sp>
          <p:nvSpPr>
            <p:cNvPr id="347" name="Oval 346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48" name="Straight Connector 347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Straight Connector 348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Straight Connector 349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Straight Connector 350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Straight Connector 351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Straight Connector 352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Straight Connector 353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Straight Connector 354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Straight Connector 355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Straight Connector 356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Straight Connector 357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Straight Connector 358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0" name="Oval 359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61" name="Donut 360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362" name="Group 361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364" name="Straight Connector 363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5" name="Straight Connector 364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6" name="Straight Connector 365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7" name="Straight Connector 366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8" name="Straight Connector 367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9" name="Straight Connector 368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Straight Connector 369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Straight Connector 370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Straight Connector 371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Straight Connector 372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Straight Connector 374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3" name="Oval 362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49" name="Group 148"/>
          <p:cNvGrpSpPr/>
          <p:nvPr/>
        </p:nvGrpSpPr>
        <p:grpSpPr>
          <a:xfrm>
            <a:off x="353631" y="1826827"/>
            <a:ext cx="3796862" cy="3796862"/>
            <a:chOff x="2104745" y="2959107"/>
            <a:chExt cx="2016000" cy="2016000"/>
          </a:xfrm>
        </p:grpSpPr>
        <p:sp>
          <p:nvSpPr>
            <p:cNvPr id="164" name="Oval 163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65" name="Straight Connector 164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7" name="Oval 176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78" name="Donut 177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179" name="Group 178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181" name="Straight Connector 180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0" name="Oval 179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36" name="Group 335"/>
          <p:cNvGrpSpPr/>
          <p:nvPr/>
        </p:nvGrpSpPr>
        <p:grpSpPr>
          <a:xfrm>
            <a:off x="1291006" y="2764202"/>
            <a:ext cx="1922112" cy="1922112"/>
            <a:chOff x="2511160" y="4768238"/>
            <a:chExt cx="1020574" cy="1020574"/>
          </a:xfrm>
        </p:grpSpPr>
        <p:sp>
          <p:nvSpPr>
            <p:cNvPr id="337" name="Freeform 336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338" name="Rectangle 337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39" name="Rectangle 338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0" name="Rectangle 339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1" name="Rectangle 340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2" name="Rectangle 341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3" name="Rectangle 342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4" name="Rectangle 343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5" name="Rectangle 344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1291006" y="2764202"/>
            <a:ext cx="1922112" cy="1922112"/>
            <a:chOff x="2511160" y="4768238"/>
            <a:chExt cx="1020574" cy="1020574"/>
          </a:xfrm>
        </p:grpSpPr>
        <p:sp>
          <p:nvSpPr>
            <p:cNvPr id="155" name="Freeform 154"/>
            <p:cNvSpPr/>
            <p:nvPr/>
          </p:nvSpPr>
          <p:spPr>
            <a:xfrm>
              <a:off x="2511160" y="4768238"/>
              <a:ext cx="1020574" cy="1020574"/>
            </a:xfrm>
            <a:custGeom>
              <a:avLst/>
              <a:gdLst>
                <a:gd name="connsiteX0" fmla="*/ 510287 w 1020574"/>
                <a:gd name="connsiteY0" fmla="*/ 0 h 1020574"/>
                <a:gd name="connsiteX1" fmla="*/ 708914 w 1020574"/>
                <a:gd name="connsiteY1" fmla="*/ 40101 h 1020574"/>
                <a:gd name="connsiteX2" fmla="*/ 722371 w 1020574"/>
                <a:gd name="connsiteY2" fmla="*/ 47405 h 1020574"/>
                <a:gd name="connsiteX3" fmla="*/ 722371 w 1020574"/>
                <a:gd name="connsiteY3" fmla="*/ 213395 h 1020574"/>
                <a:gd name="connsiteX4" fmla="*/ 646623 w 1020574"/>
                <a:gd name="connsiteY4" fmla="*/ 289143 h 1020574"/>
                <a:gd name="connsiteX5" fmla="*/ 730646 w 1020574"/>
                <a:gd name="connsiteY5" fmla="*/ 373167 h 1020574"/>
                <a:gd name="connsiteX6" fmla="*/ 806396 w 1020574"/>
                <a:gd name="connsiteY6" fmla="*/ 297417 h 1020574"/>
                <a:gd name="connsiteX7" fmla="*/ 972742 w 1020574"/>
                <a:gd name="connsiteY7" fmla="*/ 297417 h 1020574"/>
                <a:gd name="connsiteX8" fmla="*/ 980473 w 1020574"/>
                <a:gd name="connsiteY8" fmla="*/ 311660 h 1020574"/>
                <a:gd name="connsiteX9" fmla="*/ 1020574 w 1020574"/>
                <a:gd name="connsiteY9" fmla="*/ 510287 h 1020574"/>
                <a:gd name="connsiteX10" fmla="*/ 980473 w 1020574"/>
                <a:gd name="connsiteY10" fmla="*/ 708914 h 1020574"/>
                <a:gd name="connsiteX11" fmla="*/ 972743 w 1020574"/>
                <a:gd name="connsiteY11" fmla="*/ 723155 h 1020574"/>
                <a:gd name="connsiteX12" fmla="*/ 806393 w 1020574"/>
                <a:gd name="connsiteY12" fmla="*/ 723155 h 1020574"/>
                <a:gd name="connsiteX13" fmla="*/ 730645 w 1020574"/>
                <a:gd name="connsiteY13" fmla="*/ 647407 h 1020574"/>
                <a:gd name="connsiteX14" fmla="*/ 646621 w 1020574"/>
                <a:gd name="connsiteY14" fmla="*/ 731430 h 1020574"/>
                <a:gd name="connsiteX15" fmla="*/ 722371 w 1020574"/>
                <a:gd name="connsiteY15" fmla="*/ 807180 h 1020574"/>
                <a:gd name="connsiteX16" fmla="*/ 722371 w 1020574"/>
                <a:gd name="connsiteY16" fmla="*/ 973169 h 1020574"/>
                <a:gd name="connsiteX17" fmla="*/ 708914 w 1020574"/>
                <a:gd name="connsiteY17" fmla="*/ 980473 h 1020574"/>
                <a:gd name="connsiteX18" fmla="*/ 510287 w 1020574"/>
                <a:gd name="connsiteY18" fmla="*/ 1020574 h 1020574"/>
                <a:gd name="connsiteX19" fmla="*/ 311660 w 1020574"/>
                <a:gd name="connsiteY19" fmla="*/ 980473 h 1020574"/>
                <a:gd name="connsiteX20" fmla="*/ 298203 w 1020574"/>
                <a:gd name="connsiteY20" fmla="*/ 973169 h 1020574"/>
                <a:gd name="connsiteX21" fmla="*/ 298203 w 1020574"/>
                <a:gd name="connsiteY21" fmla="*/ 807176 h 1020574"/>
                <a:gd name="connsiteX22" fmla="*/ 373951 w 1020574"/>
                <a:gd name="connsiteY22" fmla="*/ 731428 h 1020574"/>
                <a:gd name="connsiteX23" fmla="*/ 289928 w 1020574"/>
                <a:gd name="connsiteY23" fmla="*/ 647404 h 1020574"/>
                <a:gd name="connsiteX24" fmla="*/ 214178 w 1020574"/>
                <a:gd name="connsiteY24" fmla="*/ 723154 h 1020574"/>
                <a:gd name="connsiteX25" fmla="*/ 47830 w 1020574"/>
                <a:gd name="connsiteY25" fmla="*/ 723154 h 1020574"/>
                <a:gd name="connsiteX26" fmla="*/ 40101 w 1020574"/>
                <a:gd name="connsiteY26" fmla="*/ 708914 h 1020574"/>
                <a:gd name="connsiteX27" fmla="*/ 0 w 1020574"/>
                <a:gd name="connsiteY27" fmla="*/ 510287 h 1020574"/>
                <a:gd name="connsiteX28" fmla="*/ 40101 w 1020574"/>
                <a:gd name="connsiteY28" fmla="*/ 311660 h 1020574"/>
                <a:gd name="connsiteX29" fmla="*/ 47832 w 1020574"/>
                <a:gd name="connsiteY29" fmla="*/ 297417 h 1020574"/>
                <a:gd name="connsiteX30" fmla="*/ 214180 w 1020574"/>
                <a:gd name="connsiteY30" fmla="*/ 297417 h 1020574"/>
                <a:gd name="connsiteX31" fmla="*/ 289928 w 1020574"/>
                <a:gd name="connsiteY31" fmla="*/ 373165 h 1020574"/>
                <a:gd name="connsiteX32" fmla="*/ 373952 w 1020574"/>
                <a:gd name="connsiteY32" fmla="*/ 289142 h 1020574"/>
                <a:gd name="connsiteX33" fmla="*/ 298202 w 1020574"/>
                <a:gd name="connsiteY33" fmla="*/ 213392 h 1020574"/>
                <a:gd name="connsiteX34" fmla="*/ 298202 w 1020574"/>
                <a:gd name="connsiteY34" fmla="*/ 47406 h 1020574"/>
                <a:gd name="connsiteX35" fmla="*/ 311660 w 1020574"/>
                <a:gd name="connsiteY35" fmla="*/ 40101 h 1020574"/>
                <a:gd name="connsiteX36" fmla="*/ 510287 w 1020574"/>
                <a:gd name="connsiteY36" fmla="*/ 0 h 102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020574" h="1020574">
                  <a:moveTo>
                    <a:pt x="510287" y="0"/>
                  </a:moveTo>
                  <a:cubicBezTo>
                    <a:pt x="580743" y="0"/>
                    <a:pt x="647864" y="14279"/>
                    <a:pt x="708914" y="40101"/>
                  </a:cubicBezTo>
                  <a:lnTo>
                    <a:pt x="722371" y="47405"/>
                  </a:lnTo>
                  <a:lnTo>
                    <a:pt x="722371" y="213395"/>
                  </a:lnTo>
                  <a:lnTo>
                    <a:pt x="646623" y="289143"/>
                  </a:lnTo>
                  <a:lnTo>
                    <a:pt x="730646" y="373167"/>
                  </a:lnTo>
                  <a:lnTo>
                    <a:pt x="806396" y="297417"/>
                  </a:lnTo>
                  <a:lnTo>
                    <a:pt x="972742" y="297417"/>
                  </a:lnTo>
                  <a:lnTo>
                    <a:pt x="980473" y="311660"/>
                  </a:lnTo>
                  <a:cubicBezTo>
                    <a:pt x="1006295" y="372710"/>
                    <a:pt x="1020574" y="439831"/>
                    <a:pt x="1020574" y="510287"/>
                  </a:cubicBezTo>
                  <a:cubicBezTo>
                    <a:pt x="1020574" y="580743"/>
                    <a:pt x="1006295" y="647864"/>
                    <a:pt x="980473" y="708914"/>
                  </a:cubicBezTo>
                  <a:lnTo>
                    <a:pt x="972743" y="723155"/>
                  </a:lnTo>
                  <a:lnTo>
                    <a:pt x="806393" y="723155"/>
                  </a:lnTo>
                  <a:lnTo>
                    <a:pt x="730645" y="647407"/>
                  </a:lnTo>
                  <a:lnTo>
                    <a:pt x="646621" y="731430"/>
                  </a:lnTo>
                  <a:lnTo>
                    <a:pt x="722371" y="807180"/>
                  </a:lnTo>
                  <a:lnTo>
                    <a:pt x="722371" y="973169"/>
                  </a:lnTo>
                  <a:lnTo>
                    <a:pt x="708914" y="980473"/>
                  </a:lnTo>
                  <a:cubicBezTo>
                    <a:pt x="647864" y="1006295"/>
                    <a:pt x="580743" y="1020574"/>
                    <a:pt x="510287" y="1020574"/>
                  </a:cubicBezTo>
                  <a:cubicBezTo>
                    <a:pt x="439831" y="1020574"/>
                    <a:pt x="372710" y="1006295"/>
                    <a:pt x="311660" y="980473"/>
                  </a:cubicBezTo>
                  <a:lnTo>
                    <a:pt x="298203" y="973169"/>
                  </a:lnTo>
                  <a:lnTo>
                    <a:pt x="298203" y="807176"/>
                  </a:lnTo>
                  <a:lnTo>
                    <a:pt x="373951" y="731428"/>
                  </a:lnTo>
                  <a:lnTo>
                    <a:pt x="289928" y="647404"/>
                  </a:lnTo>
                  <a:lnTo>
                    <a:pt x="214178" y="723154"/>
                  </a:lnTo>
                  <a:lnTo>
                    <a:pt x="47830" y="723154"/>
                  </a:lnTo>
                  <a:lnTo>
                    <a:pt x="40101" y="708914"/>
                  </a:lnTo>
                  <a:cubicBezTo>
                    <a:pt x="14279" y="647864"/>
                    <a:pt x="0" y="580743"/>
                    <a:pt x="0" y="510287"/>
                  </a:cubicBezTo>
                  <a:cubicBezTo>
                    <a:pt x="0" y="439831"/>
                    <a:pt x="14279" y="372710"/>
                    <a:pt x="40101" y="311660"/>
                  </a:cubicBezTo>
                  <a:lnTo>
                    <a:pt x="47832" y="297417"/>
                  </a:lnTo>
                  <a:lnTo>
                    <a:pt x="214180" y="297417"/>
                  </a:lnTo>
                  <a:lnTo>
                    <a:pt x="289928" y="373165"/>
                  </a:lnTo>
                  <a:lnTo>
                    <a:pt x="373952" y="289142"/>
                  </a:lnTo>
                  <a:lnTo>
                    <a:pt x="298202" y="213392"/>
                  </a:lnTo>
                  <a:lnTo>
                    <a:pt x="298202" y="47406"/>
                  </a:lnTo>
                  <a:lnTo>
                    <a:pt x="311660" y="40101"/>
                  </a:lnTo>
                  <a:cubicBezTo>
                    <a:pt x="372710" y="14279"/>
                    <a:pt x="439831" y="0"/>
                    <a:pt x="510287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56" name="Rectangle 155"/>
            <p:cNvSpPr/>
            <p:nvPr/>
          </p:nvSpPr>
          <p:spPr>
            <a:xfrm>
              <a:off x="2610291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7" name="Rectangle 156"/>
            <p:cNvSpPr/>
            <p:nvPr/>
          </p:nvSpPr>
          <p:spPr>
            <a:xfrm>
              <a:off x="2610291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8" name="Rectangle 157"/>
            <p:cNvSpPr/>
            <p:nvPr/>
          </p:nvSpPr>
          <p:spPr>
            <a:xfrm>
              <a:off x="3244398" y="5064918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59" name="Rectangle 158"/>
            <p:cNvSpPr/>
            <p:nvPr/>
          </p:nvSpPr>
          <p:spPr>
            <a:xfrm>
              <a:off x="3244398" y="5411366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0" name="Rectangle 159"/>
            <p:cNvSpPr/>
            <p:nvPr/>
          </p:nvSpPr>
          <p:spPr>
            <a:xfrm rot="16200000">
              <a:off x="2753332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1" name="Rectangle 160"/>
            <p:cNvSpPr/>
            <p:nvPr/>
          </p:nvSpPr>
          <p:spPr>
            <a:xfrm rot="16200000">
              <a:off x="3099780" y="492056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2" name="Rectangle 161"/>
            <p:cNvSpPr/>
            <p:nvPr/>
          </p:nvSpPr>
          <p:spPr>
            <a:xfrm rot="16200000">
              <a:off x="2753392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63" name="Rectangle 162"/>
            <p:cNvSpPr/>
            <p:nvPr/>
          </p:nvSpPr>
          <p:spPr>
            <a:xfrm rot="16200000">
              <a:off x="3099840" y="5554400"/>
              <a:ext cx="191841" cy="8429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32" name="Text Box 3"/>
          <p:cNvSpPr txBox="1">
            <a:spLocks noChangeArrowheads="1"/>
          </p:cNvSpPr>
          <p:nvPr/>
        </p:nvSpPr>
        <p:spPr bwMode="auto">
          <a:xfrm>
            <a:off x="1596593" y="940235"/>
            <a:ext cx="13109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excitation</a:t>
            </a:r>
            <a:endParaRPr lang="en-US">
              <a:latin typeface="+mn-lt"/>
            </a:endParaRP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 synchrone</a:t>
            </a:r>
          </a:p>
        </p:txBody>
      </p:sp>
      <p:sp>
        <p:nvSpPr>
          <p:cNvPr id="233" name="Text Box 3"/>
          <p:cNvSpPr txBox="1">
            <a:spLocks noChangeArrowheads="1"/>
          </p:cNvSpPr>
          <p:nvPr/>
        </p:nvSpPr>
        <p:spPr bwMode="auto">
          <a:xfrm>
            <a:off x="5237219" y="940235"/>
            <a:ext cx="2571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aimants permanents</a:t>
            </a:r>
            <a:endParaRPr lang="en-US">
              <a:latin typeface="+mn-lt"/>
            </a:endParaRPr>
          </a:p>
        </p:txBody>
      </p:sp>
      <p:sp>
        <p:nvSpPr>
          <p:cNvPr id="244" name="Rectangle 243"/>
          <p:cNvSpPr/>
          <p:nvPr/>
        </p:nvSpPr>
        <p:spPr>
          <a:xfrm>
            <a:off x="1998588" y="2816012"/>
            <a:ext cx="506949" cy="60545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45" name="Rectangle 244"/>
          <p:cNvSpPr/>
          <p:nvPr/>
        </p:nvSpPr>
        <p:spPr>
          <a:xfrm>
            <a:off x="1358137" y="3475151"/>
            <a:ext cx="506949" cy="500214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246" name="Rectangle 245"/>
          <p:cNvSpPr/>
          <p:nvPr/>
        </p:nvSpPr>
        <p:spPr>
          <a:xfrm>
            <a:off x="1998588" y="4026111"/>
            <a:ext cx="506949" cy="60545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47" name="Rectangle 246"/>
          <p:cNvSpPr/>
          <p:nvPr/>
        </p:nvSpPr>
        <p:spPr>
          <a:xfrm>
            <a:off x="2665217" y="3475151"/>
            <a:ext cx="506949" cy="500214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328" name="Oval 327"/>
          <p:cNvSpPr/>
          <p:nvPr/>
        </p:nvSpPr>
        <p:spPr>
          <a:xfrm>
            <a:off x="5594667" y="2724548"/>
            <a:ext cx="1856645" cy="1856645"/>
          </a:xfrm>
          <a:prstGeom prst="ellipse">
            <a:avLst/>
          </a:pr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" name="Rectangle 3"/>
          <p:cNvSpPr/>
          <p:nvPr/>
        </p:nvSpPr>
        <p:spPr>
          <a:xfrm>
            <a:off x="6342989" y="2722498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2" name="Rectangle 381"/>
          <p:cNvSpPr/>
          <p:nvPr/>
        </p:nvSpPr>
        <p:spPr>
          <a:xfrm rot="10800000">
            <a:off x="6342990" y="4497051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3" name="Rectangle 382"/>
          <p:cNvSpPr/>
          <p:nvPr/>
        </p:nvSpPr>
        <p:spPr>
          <a:xfrm rot="16200000">
            <a:off x="7242984" y="360346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4" name="Rectangle 383"/>
          <p:cNvSpPr/>
          <p:nvPr/>
        </p:nvSpPr>
        <p:spPr>
          <a:xfrm rot="5400000">
            <a:off x="5458092" y="360346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5" name="Rectangle 384"/>
          <p:cNvSpPr/>
          <p:nvPr/>
        </p:nvSpPr>
        <p:spPr>
          <a:xfrm rot="7200000">
            <a:off x="5587452" y="3160959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6" name="Rectangle 385"/>
          <p:cNvSpPr/>
          <p:nvPr/>
        </p:nvSpPr>
        <p:spPr>
          <a:xfrm rot="9000000">
            <a:off x="5914906" y="2839487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7" name="Rectangle 386"/>
          <p:cNvSpPr/>
          <p:nvPr/>
        </p:nvSpPr>
        <p:spPr>
          <a:xfrm rot="7200000">
            <a:off x="7154647" y="4053351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8" name="Rectangle 387"/>
          <p:cNvSpPr/>
          <p:nvPr/>
        </p:nvSpPr>
        <p:spPr>
          <a:xfrm rot="9000000">
            <a:off x="6811217" y="4372037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89" name="Rectangle 388"/>
          <p:cNvSpPr/>
          <p:nvPr/>
        </p:nvSpPr>
        <p:spPr>
          <a:xfrm rot="-7200000">
            <a:off x="5580308" y="4054154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0" name="Rectangle 389"/>
          <p:cNvSpPr/>
          <p:nvPr/>
        </p:nvSpPr>
        <p:spPr>
          <a:xfrm rot="-9000000">
            <a:off x="5906687" y="4372037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1" name="Rectangle 390"/>
          <p:cNvSpPr/>
          <p:nvPr/>
        </p:nvSpPr>
        <p:spPr>
          <a:xfrm rot="-7200000">
            <a:off x="7133215" y="3179484"/>
            <a:ext cx="360000" cy="98811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2" name="Rectangle 391"/>
          <p:cNvSpPr/>
          <p:nvPr/>
        </p:nvSpPr>
        <p:spPr>
          <a:xfrm rot="-9000000">
            <a:off x="6810581" y="2853775"/>
            <a:ext cx="360000" cy="98811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0070C0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02" name="Group 101"/>
          <p:cNvGrpSpPr/>
          <p:nvPr/>
        </p:nvGrpSpPr>
        <p:grpSpPr>
          <a:xfrm>
            <a:off x="1512527" y="5960390"/>
            <a:ext cx="1575016" cy="658461"/>
            <a:chOff x="2621076" y="3267000"/>
            <a:chExt cx="774997" cy="324000"/>
          </a:xfrm>
        </p:grpSpPr>
        <p:sp>
          <p:nvSpPr>
            <p:cNvPr id="103" name="Oval 102"/>
            <p:cNvSpPr/>
            <p:nvPr/>
          </p:nvSpPr>
          <p:spPr>
            <a:xfrm>
              <a:off x="2866763" y="3267000"/>
              <a:ext cx="324000" cy="3240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104" name="Group 103"/>
            <p:cNvGrpSpPr/>
            <p:nvPr/>
          </p:nvGrpSpPr>
          <p:grpSpPr>
            <a:xfrm rot="16200000">
              <a:off x="2665824" y="3288430"/>
              <a:ext cx="189155" cy="278651"/>
              <a:chOff x="4860032" y="2988350"/>
              <a:chExt cx="189155" cy="278651"/>
            </a:xfrm>
          </p:grpSpPr>
          <p:cxnSp>
            <p:nvCxnSpPr>
              <p:cNvPr id="109" name="Straight Arrow Connector 108"/>
              <p:cNvCxnSpPr/>
              <p:nvPr/>
            </p:nvCxnSpPr>
            <p:spPr>
              <a:xfrm rot="5400000" flipH="1">
                <a:off x="4720707" y="3127676"/>
                <a:ext cx="278650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Arrow Connector 109"/>
              <p:cNvCxnSpPr/>
              <p:nvPr/>
            </p:nvCxnSpPr>
            <p:spPr>
              <a:xfrm flipV="1">
                <a:off x="5049187" y="2988350"/>
                <a:ext cx="0" cy="27865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Arrow Connector 110"/>
              <p:cNvCxnSpPr/>
              <p:nvPr/>
            </p:nvCxnSpPr>
            <p:spPr>
              <a:xfrm rot="5400000" flipH="1">
                <a:off x="4835576" y="3109939"/>
                <a:ext cx="243176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5" name="Oval 104"/>
            <p:cNvSpPr/>
            <p:nvPr/>
          </p:nvSpPr>
          <p:spPr>
            <a:xfrm>
              <a:off x="2908256" y="3307288"/>
              <a:ext cx="241015" cy="24342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grpSp>
          <p:nvGrpSpPr>
            <p:cNvPr id="106" name="Group 105"/>
            <p:cNvGrpSpPr/>
            <p:nvPr/>
          </p:nvGrpSpPr>
          <p:grpSpPr>
            <a:xfrm rot="5400000" flipH="1">
              <a:off x="3206037" y="3296597"/>
              <a:ext cx="117725" cy="262347"/>
              <a:chOff x="4895747" y="2988350"/>
              <a:chExt cx="117725" cy="262347"/>
            </a:xfrm>
          </p:grpSpPr>
          <p:cxnSp>
            <p:nvCxnSpPr>
              <p:cNvPr id="107" name="Straight Arrow Connector 106"/>
              <p:cNvCxnSpPr/>
              <p:nvPr/>
            </p:nvCxnSpPr>
            <p:spPr>
              <a:xfrm rot="5400000" flipH="1">
                <a:off x="4765764" y="3118334"/>
                <a:ext cx="259965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Arrow Connector 107"/>
              <p:cNvCxnSpPr/>
              <p:nvPr/>
            </p:nvCxnSpPr>
            <p:spPr>
              <a:xfrm rot="5400000" flipH="1">
                <a:off x="4882298" y="3119524"/>
                <a:ext cx="262347" cy="0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oval" w="sm" len="sm"/>
                <a:tailEnd type="non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2" name="Group 121"/>
          <p:cNvGrpSpPr>
            <a:grpSpLocks noChangeAspect="1"/>
          </p:cNvGrpSpPr>
          <p:nvPr/>
        </p:nvGrpSpPr>
        <p:grpSpPr>
          <a:xfrm>
            <a:off x="5964902" y="5952502"/>
            <a:ext cx="1138390" cy="647440"/>
            <a:chOff x="4039016" y="3893769"/>
            <a:chExt cx="569687" cy="324000"/>
          </a:xfrm>
        </p:grpSpPr>
        <p:grpSp>
          <p:nvGrpSpPr>
            <p:cNvPr id="123" name="Group 122"/>
            <p:cNvGrpSpPr/>
            <p:nvPr/>
          </p:nvGrpSpPr>
          <p:grpSpPr>
            <a:xfrm>
              <a:off x="4039016" y="3893769"/>
              <a:ext cx="569687" cy="324000"/>
              <a:chOff x="2621076" y="3267000"/>
              <a:chExt cx="569687" cy="324000"/>
            </a:xfrm>
          </p:grpSpPr>
          <p:sp>
            <p:nvSpPr>
              <p:cNvPr id="126" name="Oval 125"/>
              <p:cNvSpPr/>
              <p:nvPr/>
            </p:nvSpPr>
            <p:spPr>
              <a:xfrm>
                <a:off x="2866763" y="3267000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grpSp>
            <p:nvGrpSpPr>
              <p:cNvPr id="127" name="Group 126"/>
              <p:cNvGrpSpPr/>
              <p:nvPr/>
            </p:nvGrpSpPr>
            <p:grpSpPr>
              <a:xfrm rot="16200000">
                <a:off x="2665824" y="3288430"/>
                <a:ext cx="189155" cy="278651"/>
                <a:chOff x="4860032" y="2988350"/>
                <a:chExt cx="189155" cy="278651"/>
              </a:xfrm>
            </p:grpSpPr>
            <p:cxnSp>
              <p:nvCxnSpPr>
                <p:cNvPr id="129" name="Straight Arrow Connector 128"/>
                <p:cNvCxnSpPr/>
                <p:nvPr/>
              </p:nvCxnSpPr>
              <p:spPr>
                <a:xfrm rot="5400000" flipH="1">
                  <a:off x="4720707" y="3127676"/>
                  <a:ext cx="278650" cy="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Arrow Connector 129"/>
                <p:cNvCxnSpPr/>
                <p:nvPr/>
              </p:nvCxnSpPr>
              <p:spPr>
                <a:xfrm flipV="1">
                  <a:off x="5049187" y="2988350"/>
                  <a:ext cx="0" cy="27865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Straight Arrow Connector 130"/>
                <p:cNvCxnSpPr/>
                <p:nvPr/>
              </p:nvCxnSpPr>
              <p:spPr>
                <a:xfrm rot="5400000" flipH="1">
                  <a:off x="4835576" y="3109939"/>
                  <a:ext cx="243176" cy="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headEnd type="oval" w="sm" len="sm"/>
                  <a:tailEnd type="non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8" name="Oval 127"/>
              <p:cNvSpPr/>
              <p:nvPr/>
            </p:nvSpPr>
            <p:spPr>
              <a:xfrm>
                <a:off x="2908256" y="3307288"/>
                <a:ext cx="241015" cy="243425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</p:grpSp>
        <p:sp>
          <p:nvSpPr>
            <p:cNvPr id="124" name="Rectangle 123"/>
            <p:cNvSpPr/>
            <p:nvPr/>
          </p:nvSpPr>
          <p:spPr>
            <a:xfrm>
              <a:off x="4383543" y="4028572"/>
              <a:ext cx="122242" cy="53565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4383127" y="4028572"/>
              <a:ext cx="65930" cy="53565"/>
            </a:xfrm>
            <a:prstGeom prst="rect">
              <a:avLst/>
            </a:prstGeom>
            <a:solidFill>
              <a:schemeClr val="tx1"/>
            </a:solidFill>
            <a:ln w="1270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" name="Rectangle 1"/>
          <p:cNvSpPr/>
          <p:nvPr/>
        </p:nvSpPr>
        <p:spPr>
          <a:xfrm>
            <a:off x="143933" y="694267"/>
            <a:ext cx="4292600" cy="61637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132" name="Picture 1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15" y="1050711"/>
            <a:ext cx="3943727" cy="2957795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56" y="4268979"/>
            <a:ext cx="2486050" cy="236462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7503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Machine synchrone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2981003" y="2117972"/>
            <a:ext cx="3438417" cy="3401141"/>
            <a:chOff x="2981003" y="2117972"/>
            <a:chExt cx="3438417" cy="3401141"/>
          </a:xfrm>
        </p:grpSpPr>
        <p:sp>
          <p:nvSpPr>
            <p:cNvPr id="70" name="Oval 69"/>
            <p:cNvSpPr/>
            <p:nvPr/>
          </p:nvSpPr>
          <p:spPr>
            <a:xfrm>
              <a:off x="3010098" y="2120972"/>
              <a:ext cx="3392332" cy="339233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1" name="Rectangle 70"/>
            <p:cNvSpPr/>
            <p:nvPr/>
          </p:nvSpPr>
          <p:spPr>
            <a:xfrm rot="10800000">
              <a:off x="4205908" y="2117972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3" name="Rectangle 72"/>
            <p:cNvSpPr/>
            <p:nvPr/>
          </p:nvSpPr>
          <p:spPr>
            <a:xfrm>
              <a:off x="4193035" y="5394829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4" name="Rectangle 73"/>
            <p:cNvSpPr/>
            <p:nvPr/>
          </p:nvSpPr>
          <p:spPr>
            <a:xfrm rot="16200000">
              <a:off x="5844049" y="3762454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5" name="Rectangle 74"/>
            <p:cNvSpPr/>
            <p:nvPr/>
          </p:nvSpPr>
          <p:spPr>
            <a:xfrm rot="5400000">
              <a:off x="2529916" y="3762454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6" name="Rectangle 75"/>
            <p:cNvSpPr/>
            <p:nvPr/>
          </p:nvSpPr>
          <p:spPr>
            <a:xfrm rot="2700000">
              <a:off x="5329164" y="2582072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7" name="Rectangle 76"/>
            <p:cNvSpPr/>
            <p:nvPr/>
          </p:nvSpPr>
          <p:spPr>
            <a:xfrm rot="13500000">
              <a:off x="3040503" y="4901507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8" name="Rectangle 77"/>
            <p:cNvSpPr/>
            <p:nvPr/>
          </p:nvSpPr>
          <p:spPr>
            <a:xfrm rot="-2700000">
              <a:off x="3040504" y="2593421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9" name="Rectangle 78"/>
            <p:cNvSpPr/>
            <p:nvPr/>
          </p:nvSpPr>
          <p:spPr>
            <a:xfrm rot="-13500000">
              <a:off x="5358304" y="4906331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5872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9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synchrone à aimants permanents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2981003" y="2117972"/>
            <a:ext cx="3438417" cy="3401141"/>
            <a:chOff x="2981003" y="2117972"/>
            <a:chExt cx="3438417" cy="3401141"/>
          </a:xfrm>
        </p:grpSpPr>
        <p:sp>
          <p:nvSpPr>
            <p:cNvPr id="70" name="Oval 69"/>
            <p:cNvSpPr/>
            <p:nvPr/>
          </p:nvSpPr>
          <p:spPr>
            <a:xfrm>
              <a:off x="3010098" y="2120972"/>
              <a:ext cx="3392332" cy="339233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1" name="Rectangle 70"/>
            <p:cNvSpPr/>
            <p:nvPr/>
          </p:nvSpPr>
          <p:spPr>
            <a:xfrm rot="10800000">
              <a:off x="4205908" y="2117972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3" name="Rectangle 72"/>
            <p:cNvSpPr/>
            <p:nvPr/>
          </p:nvSpPr>
          <p:spPr>
            <a:xfrm>
              <a:off x="4193035" y="5394829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4" name="Rectangle 73"/>
            <p:cNvSpPr/>
            <p:nvPr/>
          </p:nvSpPr>
          <p:spPr>
            <a:xfrm rot="16200000">
              <a:off x="5844049" y="3762454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5" name="Rectangle 74"/>
            <p:cNvSpPr/>
            <p:nvPr/>
          </p:nvSpPr>
          <p:spPr>
            <a:xfrm rot="5400000">
              <a:off x="2529916" y="3762454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6" name="Rectangle 75"/>
            <p:cNvSpPr/>
            <p:nvPr/>
          </p:nvSpPr>
          <p:spPr>
            <a:xfrm rot="2700000">
              <a:off x="5329164" y="2582072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7" name="Rectangle 76"/>
            <p:cNvSpPr/>
            <p:nvPr/>
          </p:nvSpPr>
          <p:spPr>
            <a:xfrm rot="13500000">
              <a:off x="3040503" y="4901507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8" name="Rectangle 77"/>
            <p:cNvSpPr/>
            <p:nvPr/>
          </p:nvSpPr>
          <p:spPr>
            <a:xfrm rot="-2700000">
              <a:off x="3040504" y="2593421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9" name="Rectangle 78"/>
            <p:cNvSpPr/>
            <p:nvPr/>
          </p:nvSpPr>
          <p:spPr>
            <a:xfrm rot="-13500000">
              <a:off x="5358304" y="4906331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293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8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8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accel="10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4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4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8" presetClass="emph" presetSubtype="0" repeatCount="indefinite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9" grpId="0">
        <p:bldAsOne/>
      </p:bldGraphic>
      <p:bldGraphic spid="209" grpId="1">
        <p:bldAsOne/>
      </p:bldGraphic>
      <p:bldGraphic spid="209" grpId="2">
        <p:bldAsOne/>
      </p:bldGraphic>
      <p:bldGraphic spid="209" grpId="3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Line 56"/>
          <p:cNvSpPr>
            <a:spLocks noChangeShapeType="1"/>
          </p:cNvSpPr>
          <p:nvPr/>
        </p:nvSpPr>
        <p:spPr bwMode="auto">
          <a:xfrm flipH="1" flipV="1">
            <a:off x="6418636" y="2320021"/>
            <a:ext cx="0" cy="826868"/>
          </a:xfrm>
          <a:prstGeom prst="line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ash"/>
            <a:round/>
            <a:headEnd type="triangle" w="sm" len="med"/>
            <a:tailEnd type="non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28648" y="0"/>
            <a:ext cx="8445609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synchrone à aimants permanents</a:t>
            </a:r>
          </a:p>
        </p:txBody>
      </p:sp>
      <p:sp>
        <p:nvSpPr>
          <p:cNvPr id="10" name="Line 56"/>
          <p:cNvSpPr>
            <a:spLocks noChangeShapeType="1"/>
          </p:cNvSpPr>
          <p:nvPr/>
        </p:nvSpPr>
        <p:spPr bwMode="auto">
          <a:xfrm flipH="1" flipV="1">
            <a:off x="5149695" y="4232730"/>
            <a:ext cx="752813" cy="0"/>
          </a:xfrm>
          <a:prstGeom prst="line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ash"/>
            <a:round/>
            <a:headEnd type="none" w="sm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46" name="TextBox 145"/>
          <p:cNvSpPr txBox="1"/>
          <p:nvPr/>
        </p:nvSpPr>
        <p:spPr>
          <a:xfrm>
            <a:off x="365985" y="5069298"/>
            <a:ext cx="39361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VSI (Voltage Source Inverter)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Onduleur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Convertisseur de tension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Pont à 6 transistors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978114" y="1546877"/>
            <a:ext cx="1913093" cy="2323622"/>
            <a:chOff x="2978114" y="1546877"/>
            <a:chExt cx="1913093" cy="2323622"/>
          </a:xfrm>
        </p:grpSpPr>
        <p:sp>
          <p:nvSpPr>
            <p:cNvPr id="12" name="Line 56"/>
            <p:cNvSpPr>
              <a:spLocks noChangeShapeType="1"/>
            </p:cNvSpPr>
            <p:nvPr/>
          </p:nvSpPr>
          <p:spPr bwMode="auto">
            <a:xfrm flipH="1" flipV="1">
              <a:off x="4890703" y="2962134"/>
              <a:ext cx="0" cy="908360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3" name="Line 56"/>
            <p:cNvSpPr>
              <a:spLocks noChangeShapeType="1"/>
            </p:cNvSpPr>
            <p:nvPr/>
          </p:nvSpPr>
          <p:spPr bwMode="auto">
            <a:xfrm flipH="1" flipV="1">
              <a:off x="4006566" y="2962134"/>
              <a:ext cx="0" cy="908362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" name="Line 56"/>
            <p:cNvSpPr>
              <a:spLocks noChangeShapeType="1"/>
            </p:cNvSpPr>
            <p:nvPr/>
          </p:nvSpPr>
          <p:spPr bwMode="auto">
            <a:xfrm flipH="1" flipV="1">
              <a:off x="4735913" y="1874862"/>
              <a:ext cx="0" cy="1995633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non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" name="Line 56"/>
            <p:cNvSpPr>
              <a:spLocks noChangeShapeType="1"/>
            </p:cNvSpPr>
            <p:nvPr/>
          </p:nvSpPr>
          <p:spPr bwMode="auto">
            <a:xfrm flipV="1">
              <a:off x="4732975" y="1546877"/>
              <a:ext cx="158232" cy="330088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" name="Line 56"/>
            <p:cNvSpPr>
              <a:spLocks noChangeShapeType="1"/>
            </p:cNvSpPr>
            <p:nvPr/>
          </p:nvSpPr>
          <p:spPr bwMode="auto">
            <a:xfrm flipH="1" flipV="1">
              <a:off x="3838191" y="1874862"/>
              <a:ext cx="0" cy="1995635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non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8" name="Line 56"/>
            <p:cNvSpPr>
              <a:spLocks noChangeShapeType="1"/>
            </p:cNvSpPr>
            <p:nvPr/>
          </p:nvSpPr>
          <p:spPr bwMode="auto">
            <a:xfrm flipV="1">
              <a:off x="3835252" y="1553496"/>
              <a:ext cx="155059" cy="323469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" name="Line 56"/>
            <p:cNvSpPr>
              <a:spLocks noChangeShapeType="1"/>
            </p:cNvSpPr>
            <p:nvPr/>
          </p:nvSpPr>
          <p:spPr bwMode="auto">
            <a:xfrm flipH="1" flipV="1">
              <a:off x="3146427" y="2955988"/>
              <a:ext cx="0" cy="914510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9" name="Line 56"/>
            <p:cNvSpPr>
              <a:spLocks noChangeShapeType="1"/>
            </p:cNvSpPr>
            <p:nvPr/>
          </p:nvSpPr>
          <p:spPr bwMode="auto">
            <a:xfrm flipH="1" flipV="1">
              <a:off x="2981052" y="1876202"/>
              <a:ext cx="0" cy="1994297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non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0" name="Line 56"/>
            <p:cNvSpPr>
              <a:spLocks noChangeShapeType="1"/>
            </p:cNvSpPr>
            <p:nvPr/>
          </p:nvSpPr>
          <p:spPr bwMode="auto">
            <a:xfrm flipV="1">
              <a:off x="2978114" y="1553496"/>
              <a:ext cx="155701" cy="324808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844820" y="3870500"/>
            <a:ext cx="2304876" cy="707886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  <a:t>logique de</a:t>
            </a:r>
            <a:b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  <a:t>commutation</a:t>
            </a:r>
          </a:p>
        </p:txBody>
      </p:sp>
      <p:sp>
        <p:nvSpPr>
          <p:cNvPr id="265" name="TextBox 264"/>
          <p:cNvSpPr txBox="1"/>
          <p:nvPr/>
        </p:nvSpPr>
        <p:spPr>
          <a:xfrm>
            <a:off x="5902509" y="3135053"/>
            <a:ext cx="2266711" cy="1631216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  <a:t>capteur de position (sensored)</a:t>
            </a:r>
            <a:b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  <a:t>ou</a:t>
            </a:r>
            <a:b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  <a:t>estimation de position (sensorless)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8DF1E03-3C7C-4C06-82D1-FB3BCCC02668}"/>
              </a:ext>
            </a:extLst>
          </p:cNvPr>
          <p:cNvGrpSpPr/>
          <p:nvPr/>
        </p:nvGrpSpPr>
        <p:grpSpPr>
          <a:xfrm>
            <a:off x="1394333" y="1017176"/>
            <a:ext cx="5499942" cy="2388130"/>
            <a:chOff x="1394333" y="1017176"/>
            <a:chExt cx="5499942" cy="2388130"/>
          </a:xfrm>
        </p:grpSpPr>
        <p:grpSp>
          <p:nvGrpSpPr>
            <p:cNvPr id="8" name="Group 7"/>
            <p:cNvGrpSpPr/>
            <p:nvPr/>
          </p:nvGrpSpPr>
          <p:grpSpPr>
            <a:xfrm>
              <a:off x="5911790" y="1738586"/>
              <a:ext cx="982485" cy="982487"/>
              <a:chOff x="4284703" y="3893769"/>
              <a:chExt cx="324000" cy="324000"/>
            </a:xfrm>
          </p:grpSpPr>
          <p:grpSp>
            <p:nvGrpSpPr>
              <p:cNvPr id="21" name="Group 20"/>
              <p:cNvGrpSpPr/>
              <p:nvPr/>
            </p:nvGrpSpPr>
            <p:grpSpPr>
              <a:xfrm>
                <a:off x="4284703" y="3893769"/>
                <a:ext cx="324000" cy="324000"/>
                <a:chOff x="2866763" y="3267000"/>
                <a:chExt cx="324000" cy="324000"/>
              </a:xfrm>
            </p:grpSpPr>
            <p:sp>
              <p:nvSpPr>
                <p:cNvPr id="24" name="Oval 23"/>
                <p:cNvSpPr/>
                <p:nvPr/>
              </p:nvSpPr>
              <p:spPr>
                <a:xfrm>
                  <a:off x="2866763" y="3267000"/>
                  <a:ext cx="324000" cy="324000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  <p:sp>
              <p:nvSpPr>
                <p:cNvPr id="25" name="Oval 24"/>
                <p:cNvSpPr/>
                <p:nvPr/>
              </p:nvSpPr>
              <p:spPr>
                <a:xfrm>
                  <a:off x="2908256" y="3307288"/>
                  <a:ext cx="241015" cy="243425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</p:grpSp>
          <p:sp>
            <p:nvSpPr>
              <p:cNvPr id="22" name="Rectangle 21"/>
              <p:cNvSpPr/>
              <p:nvPr/>
            </p:nvSpPr>
            <p:spPr>
              <a:xfrm>
                <a:off x="4383543" y="4028572"/>
                <a:ext cx="122242" cy="53565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4383127" y="4028572"/>
                <a:ext cx="65930" cy="53565"/>
              </a:xfrm>
              <a:prstGeom prst="rect">
                <a:avLst/>
              </a:prstGeom>
              <a:solidFill>
                <a:schemeClr val="tx1"/>
              </a:solidFill>
              <a:ln w="12700" cap="sq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aphicFrame>
          <p:nvGraphicFramePr>
            <p:cNvPr id="9" name="Object 8"/>
            <p:cNvGraphicFramePr>
              <a:graphicFrameLocks noChangeAspect="1"/>
            </p:cNvGraphicFramePr>
            <p:nvPr/>
          </p:nvGraphicFramePr>
          <p:xfrm>
            <a:off x="1394333" y="1929355"/>
            <a:ext cx="558236" cy="436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220" name="Equation" r:id="rId4" imgW="291960" imgH="228600" progId="Equation.DSMT4">
                    <p:embed/>
                  </p:oleObj>
                </mc:Choice>
                <mc:Fallback>
                  <p:oleObj name="Equation" r:id="rId4" imgW="291960" imgH="228600" progId="Equation.DSMT4">
                    <p:embed/>
                    <p:pic>
                      <p:nvPicPr>
                        <p:cNvPr id="9" name="Object 8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394333" y="1929355"/>
                          <a:ext cx="558236" cy="43688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9" name="Line 54"/>
            <p:cNvSpPr>
              <a:spLocks noChangeShapeType="1"/>
            </p:cNvSpPr>
            <p:nvPr/>
          </p:nvSpPr>
          <p:spPr bwMode="auto">
            <a:xfrm rot="16200000">
              <a:off x="4683446" y="760398"/>
              <a:ext cx="0" cy="25120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0" name="Line 58"/>
            <p:cNvSpPr>
              <a:spLocks noChangeShapeType="1"/>
            </p:cNvSpPr>
            <p:nvPr/>
          </p:nvSpPr>
          <p:spPr bwMode="auto">
            <a:xfrm>
              <a:off x="2046008" y="1055278"/>
              <a:ext cx="310669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1" name="Line 94"/>
            <p:cNvSpPr>
              <a:spLocks noChangeShapeType="1"/>
            </p:cNvSpPr>
            <p:nvPr/>
          </p:nvSpPr>
          <p:spPr bwMode="auto">
            <a:xfrm rot="16200000">
              <a:off x="5110983" y="1417123"/>
              <a:ext cx="0" cy="16177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2" name="Line 96"/>
            <p:cNvSpPr>
              <a:spLocks noChangeShapeType="1"/>
            </p:cNvSpPr>
            <p:nvPr/>
          </p:nvSpPr>
          <p:spPr bwMode="auto">
            <a:xfrm rot="16200000">
              <a:off x="5544585" y="2053340"/>
              <a:ext cx="0" cy="789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grpSp>
          <p:nvGrpSpPr>
            <p:cNvPr id="153" name="Group 152"/>
            <p:cNvGrpSpPr/>
            <p:nvPr/>
          </p:nvGrpSpPr>
          <p:grpSpPr>
            <a:xfrm>
              <a:off x="4864509" y="1187438"/>
              <a:ext cx="500167" cy="674288"/>
              <a:chOff x="1303742" y="4178300"/>
              <a:chExt cx="500167" cy="674288"/>
            </a:xfrm>
          </p:grpSpPr>
          <p:sp>
            <p:nvSpPr>
              <p:cNvPr id="250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51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252" name="Straight Connector 251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Straight Connector 252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Straight Connector 253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5" name="Straight Connector 254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Straight Connector 255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Straight Connector 256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Straight Connector 257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Straight Connector 258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Straight Connector 259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1" name="Straight Connector 260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2" name="Straight Connector 261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Straight Connector 262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Straight Connector 263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4" name="Group 153"/>
            <p:cNvGrpSpPr/>
            <p:nvPr/>
          </p:nvGrpSpPr>
          <p:grpSpPr>
            <a:xfrm>
              <a:off x="4864509" y="2608330"/>
              <a:ext cx="500167" cy="674288"/>
              <a:chOff x="1303742" y="4178300"/>
              <a:chExt cx="500167" cy="674288"/>
            </a:xfrm>
          </p:grpSpPr>
          <p:sp>
            <p:nvSpPr>
              <p:cNvPr id="235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36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237" name="Straight Connector 236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Straight Connector 237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Straight Connector 238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0" name="Straight Connector 239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1" name="Straight Connector 240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2" name="Straight Connector 241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3" name="Straight Connector 242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Straight Connector 243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Straight Connector 244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Straight Connector 245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Straight Connector 246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Straight Connector 247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Straight Connector 248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5" name="Group 154"/>
            <p:cNvGrpSpPr/>
            <p:nvPr/>
          </p:nvGrpSpPr>
          <p:grpSpPr>
            <a:xfrm>
              <a:off x="4015194" y="1187438"/>
              <a:ext cx="500167" cy="674288"/>
              <a:chOff x="1303742" y="4178300"/>
              <a:chExt cx="500167" cy="674288"/>
            </a:xfrm>
          </p:grpSpPr>
          <p:sp>
            <p:nvSpPr>
              <p:cNvPr id="220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21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222" name="Straight Connector 221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" name="Straight Connector 222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" name="Straight Connector 223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" name="Straight Connector 224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" name="Straight Connector 225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" name="Straight Connector 226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" name="Straight Connector 227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" name="Straight Connector 228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0" name="Straight Connector 229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1" name="Straight Connector 230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2" name="Straight Connector 231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" name="Straight Connector 232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4" name="Straight Connector 233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6" name="Group 155"/>
            <p:cNvGrpSpPr/>
            <p:nvPr/>
          </p:nvGrpSpPr>
          <p:grpSpPr>
            <a:xfrm>
              <a:off x="4015194" y="2608330"/>
              <a:ext cx="500167" cy="674288"/>
              <a:chOff x="1303742" y="4178300"/>
              <a:chExt cx="500167" cy="674288"/>
            </a:xfrm>
          </p:grpSpPr>
          <p:sp>
            <p:nvSpPr>
              <p:cNvPr id="205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06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207" name="Straight Connector 206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" name="Straight Connector 207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" name="Straight Connector 208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" name="Straight Connector 209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1" name="Straight Connector 210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Straight Connector 211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3" name="Straight Connector 212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Straight Connector 213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" name="Straight Connector 214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" name="Straight Connector 215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" name="Straight Connector 216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8" name="Straight Connector 217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" name="Straight Connector 218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7" name="Group 156"/>
            <p:cNvGrpSpPr/>
            <p:nvPr/>
          </p:nvGrpSpPr>
          <p:grpSpPr>
            <a:xfrm>
              <a:off x="3140479" y="1187438"/>
              <a:ext cx="500167" cy="674288"/>
              <a:chOff x="1303742" y="4178300"/>
              <a:chExt cx="500167" cy="674288"/>
            </a:xfrm>
          </p:grpSpPr>
          <p:sp>
            <p:nvSpPr>
              <p:cNvPr id="190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191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192" name="Straight Connector 191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Straight Connector 192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Straight Connector 193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Straight Connector 194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Straight Connector 195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Straight Connector 197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Straight Connector 198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Straight Connector 199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Straight Connector 200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Straight Connector 201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Straight Connector 202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Straight Connector 203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8" name="Group 157"/>
            <p:cNvGrpSpPr/>
            <p:nvPr/>
          </p:nvGrpSpPr>
          <p:grpSpPr>
            <a:xfrm>
              <a:off x="3140479" y="2608330"/>
              <a:ext cx="500167" cy="674288"/>
              <a:chOff x="1303742" y="4178300"/>
              <a:chExt cx="500167" cy="674288"/>
            </a:xfrm>
          </p:grpSpPr>
          <p:sp>
            <p:nvSpPr>
              <p:cNvPr id="175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176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177" name="Straight Connector 176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Straight Connector 177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Straight Connector 178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Straight Connector 179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9" name="Line 58"/>
            <p:cNvSpPr>
              <a:spLocks noChangeShapeType="1"/>
            </p:cNvSpPr>
            <p:nvPr/>
          </p:nvSpPr>
          <p:spPr bwMode="auto">
            <a:xfrm flipV="1">
              <a:off x="3427412" y="1852200"/>
              <a:ext cx="0" cy="7561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0" name="Line 58"/>
            <p:cNvSpPr>
              <a:spLocks noChangeShapeType="1"/>
            </p:cNvSpPr>
            <p:nvPr/>
          </p:nvSpPr>
          <p:spPr bwMode="auto">
            <a:xfrm flipV="1">
              <a:off x="4302127" y="1861726"/>
              <a:ext cx="0" cy="7561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1" name="Line 58"/>
            <p:cNvSpPr>
              <a:spLocks noChangeShapeType="1"/>
            </p:cNvSpPr>
            <p:nvPr/>
          </p:nvSpPr>
          <p:spPr bwMode="auto">
            <a:xfrm flipV="1">
              <a:off x="5151442" y="1852200"/>
              <a:ext cx="0" cy="7561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2" name="Line 58"/>
            <p:cNvSpPr>
              <a:spLocks noChangeShapeType="1"/>
            </p:cNvSpPr>
            <p:nvPr/>
          </p:nvSpPr>
          <p:spPr bwMode="auto">
            <a:xfrm flipV="1">
              <a:off x="3427412" y="1053690"/>
              <a:ext cx="0" cy="13374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3" name="Line 58"/>
            <p:cNvSpPr>
              <a:spLocks noChangeShapeType="1"/>
            </p:cNvSpPr>
            <p:nvPr/>
          </p:nvSpPr>
          <p:spPr bwMode="auto">
            <a:xfrm flipV="1">
              <a:off x="4302127" y="1053689"/>
              <a:ext cx="0" cy="1337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4" name="Line 58"/>
            <p:cNvSpPr>
              <a:spLocks noChangeShapeType="1"/>
            </p:cNvSpPr>
            <p:nvPr/>
          </p:nvSpPr>
          <p:spPr bwMode="auto">
            <a:xfrm flipV="1">
              <a:off x="5151442" y="1053689"/>
              <a:ext cx="0" cy="13374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5" name="Line 58"/>
            <p:cNvSpPr>
              <a:spLocks noChangeShapeType="1"/>
            </p:cNvSpPr>
            <p:nvPr/>
          </p:nvSpPr>
          <p:spPr bwMode="auto">
            <a:xfrm flipV="1">
              <a:off x="3427412" y="3282618"/>
              <a:ext cx="0" cy="863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6" name="Line 58"/>
            <p:cNvSpPr>
              <a:spLocks noChangeShapeType="1"/>
            </p:cNvSpPr>
            <p:nvPr/>
          </p:nvSpPr>
          <p:spPr bwMode="auto">
            <a:xfrm flipV="1">
              <a:off x="4302127" y="3282617"/>
              <a:ext cx="0" cy="863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7" name="Line 58"/>
            <p:cNvSpPr>
              <a:spLocks noChangeShapeType="1"/>
            </p:cNvSpPr>
            <p:nvPr/>
          </p:nvSpPr>
          <p:spPr bwMode="auto">
            <a:xfrm flipV="1">
              <a:off x="5151442" y="3282618"/>
              <a:ext cx="0" cy="863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8" name="Line 58"/>
            <p:cNvSpPr>
              <a:spLocks noChangeShapeType="1"/>
            </p:cNvSpPr>
            <p:nvPr/>
          </p:nvSpPr>
          <p:spPr bwMode="auto">
            <a:xfrm>
              <a:off x="2046008" y="3372282"/>
              <a:ext cx="310669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9" name="Line 58"/>
            <p:cNvSpPr>
              <a:spLocks noChangeShapeType="1"/>
            </p:cNvSpPr>
            <p:nvPr/>
          </p:nvSpPr>
          <p:spPr bwMode="auto">
            <a:xfrm flipV="1">
              <a:off x="2517159" y="1060775"/>
              <a:ext cx="0" cy="10742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0" name="Line 58"/>
            <p:cNvSpPr>
              <a:spLocks noChangeShapeType="1"/>
            </p:cNvSpPr>
            <p:nvPr/>
          </p:nvSpPr>
          <p:spPr bwMode="auto">
            <a:xfrm flipH="1" flipV="1">
              <a:off x="2270788" y="2135070"/>
              <a:ext cx="49274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1" name="Line 58"/>
            <p:cNvSpPr>
              <a:spLocks noChangeShapeType="1"/>
            </p:cNvSpPr>
            <p:nvPr/>
          </p:nvSpPr>
          <p:spPr bwMode="auto">
            <a:xfrm flipH="1" flipV="1">
              <a:off x="2270788" y="2225978"/>
              <a:ext cx="49274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2" name="Line 58"/>
            <p:cNvSpPr>
              <a:spLocks noChangeShapeType="1"/>
            </p:cNvSpPr>
            <p:nvPr/>
          </p:nvSpPr>
          <p:spPr bwMode="auto">
            <a:xfrm flipV="1">
              <a:off x="2517159" y="2232983"/>
              <a:ext cx="0" cy="11359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3" name="Oval 172"/>
            <p:cNvSpPr>
              <a:spLocks noChangeAspect="1"/>
            </p:cNvSpPr>
            <p:nvPr/>
          </p:nvSpPr>
          <p:spPr>
            <a:xfrm>
              <a:off x="2013819" y="1017176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74" name="Oval 173"/>
            <p:cNvSpPr>
              <a:spLocks noChangeAspect="1"/>
            </p:cNvSpPr>
            <p:nvPr/>
          </p:nvSpPr>
          <p:spPr>
            <a:xfrm>
              <a:off x="2018960" y="3333306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67" name="Straight Arrow Connector 266"/>
            <p:cNvCxnSpPr/>
            <p:nvPr/>
          </p:nvCxnSpPr>
          <p:spPr>
            <a:xfrm>
              <a:off x="2046008" y="1187436"/>
              <a:ext cx="0" cy="199179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7</a:t>
            </a:fld>
            <a:endParaRPr lang="fr-CH"/>
          </a:p>
        </p:txBody>
      </p:sp>
      <p:sp>
        <p:nvSpPr>
          <p:cNvPr id="274" name="Line 54">
            <a:extLst>
              <a:ext uri="{FF2B5EF4-FFF2-40B4-BE49-F238E27FC236}">
                <a16:creationId xmlns:a16="http://schemas.microsoft.com/office/drawing/2014/main" id="{7A631683-4079-4BD6-B32C-604E7421C716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6740732" y="5271287"/>
            <a:ext cx="0" cy="79346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5" name="Line 94">
            <a:extLst>
              <a:ext uri="{FF2B5EF4-FFF2-40B4-BE49-F238E27FC236}">
                <a16:creationId xmlns:a16="http://schemas.microsoft.com/office/drawing/2014/main" id="{AF79F7B5-BB83-493C-9986-5A8C3B7FB1B5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6728033" y="5493538"/>
            <a:ext cx="0" cy="7680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6" name="Line 96">
            <a:extLst>
              <a:ext uri="{FF2B5EF4-FFF2-40B4-BE49-F238E27FC236}">
                <a16:creationId xmlns:a16="http://schemas.microsoft.com/office/drawing/2014/main" id="{372F710E-DB2E-4ACD-A28F-40E985F81EE1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6749463" y="5694356"/>
            <a:ext cx="0" cy="81092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cxnSp>
        <p:nvCxnSpPr>
          <p:cNvPr id="277" name="Straight Arrow Connector 276">
            <a:extLst>
              <a:ext uri="{FF2B5EF4-FFF2-40B4-BE49-F238E27FC236}">
                <a16:creationId xmlns:a16="http://schemas.microsoft.com/office/drawing/2014/main" id="{A15360D0-3DBA-42F3-8963-10E828874218}"/>
              </a:ext>
            </a:extLst>
          </p:cNvPr>
          <p:cNvCxnSpPr>
            <a:cxnSpLocks/>
          </p:cNvCxnSpPr>
          <p:nvPr/>
        </p:nvCxnSpPr>
        <p:spPr>
          <a:xfrm>
            <a:off x="4395269" y="5860419"/>
            <a:ext cx="510133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8" name="TextBox 277">
            <a:extLst>
              <a:ext uri="{FF2B5EF4-FFF2-40B4-BE49-F238E27FC236}">
                <a16:creationId xmlns:a16="http://schemas.microsoft.com/office/drawing/2014/main" id="{E37DDCA3-70A5-48A4-B11B-7BE1664EDDE8}"/>
              </a:ext>
            </a:extLst>
          </p:cNvPr>
          <p:cNvSpPr txBox="1"/>
          <p:nvPr/>
        </p:nvSpPr>
        <p:spPr>
          <a:xfrm>
            <a:off x="5110917" y="4894260"/>
            <a:ext cx="1233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VSI</a:t>
            </a:r>
          </a:p>
        </p:txBody>
      </p:sp>
      <p:pic>
        <p:nvPicPr>
          <p:cNvPr id="279" name="Picture 278">
            <a:extLst>
              <a:ext uri="{FF2B5EF4-FFF2-40B4-BE49-F238E27FC236}">
                <a16:creationId xmlns:a16="http://schemas.microsoft.com/office/drawing/2014/main" id="{AF454791-C6CB-4BE5-9D34-E37E48B2DB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5402" y="5261028"/>
            <a:ext cx="1644107" cy="12330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grpSp>
        <p:nvGrpSpPr>
          <p:cNvPr id="280" name="Group 279">
            <a:extLst>
              <a:ext uri="{FF2B5EF4-FFF2-40B4-BE49-F238E27FC236}">
                <a16:creationId xmlns:a16="http://schemas.microsoft.com/office/drawing/2014/main" id="{F439EEB3-F2B8-4FB0-9B64-02F23B813724}"/>
              </a:ext>
            </a:extLst>
          </p:cNvPr>
          <p:cNvGrpSpPr/>
          <p:nvPr/>
        </p:nvGrpSpPr>
        <p:grpSpPr>
          <a:xfrm>
            <a:off x="7115881" y="5378460"/>
            <a:ext cx="982485" cy="982487"/>
            <a:chOff x="4284703" y="3893769"/>
            <a:chExt cx="324000" cy="324000"/>
          </a:xfrm>
        </p:grpSpPr>
        <p:grpSp>
          <p:nvGrpSpPr>
            <p:cNvPr id="281" name="Group 280">
              <a:extLst>
                <a:ext uri="{FF2B5EF4-FFF2-40B4-BE49-F238E27FC236}">
                  <a16:creationId xmlns:a16="http://schemas.microsoft.com/office/drawing/2014/main" id="{2A0D84BF-CC91-4C95-93B7-F625B24B50A7}"/>
                </a:ext>
              </a:extLst>
            </p:cNvPr>
            <p:cNvGrpSpPr/>
            <p:nvPr/>
          </p:nvGrpSpPr>
          <p:grpSpPr>
            <a:xfrm>
              <a:off x="4284703" y="3893769"/>
              <a:ext cx="324000" cy="324000"/>
              <a:chOff x="2866763" y="3267000"/>
              <a:chExt cx="324000" cy="324000"/>
            </a:xfrm>
          </p:grpSpPr>
          <p:sp>
            <p:nvSpPr>
              <p:cNvPr id="284" name="Oval 283">
                <a:extLst>
                  <a:ext uri="{FF2B5EF4-FFF2-40B4-BE49-F238E27FC236}">
                    <a16:creationId xmlns:a16="http://schemas.microsoft.com/office/drawing/2014/main" id="{3CFFFED6-E6FE-4609-8782-A105467FB0B0}"/>
                  </a:ext>
                </a:extLst>
              </p:cNvPr>
              <p:cNvSpPr/>
              <p:nvPr/>
            </p:nvSpPr>
            <p:spPr>
              <a:xfrm>
                <a:off x="2866763" y="3267000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285" name="Oval 284">
                <a:extLst>
                  <a:ext uri="{FF2B5EF4-FFF2-40B4-BE49-F238E27FC236}">
                    <a16:creationId xmlns:a16="http://schemas.microsoft.com/office/drawing/2014/main" id="{3E97DCAF-9506-4E04-AD55-0B025CCDCAA0}"/>
                  </a:ext>
                </a:extLst>
              </p:cNvPr>
              <p:cNvSpPr/>
              <p:nvPr/>
            </p:nvSpPr>
            <p:spPr>
              <a:xfrm>
                <a:off x="2908256" y="3307288"/>
                <a:ext cx="241015" cy="243425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</p:grpSp>
        <p:sp>
          <p:nvSpPr>
            <p:cNvPr id="282" name="Rectangle 281">
              <a:extLst>
                <a:ext uri="{FF2B5EF4-FFF2-40B4-BE49-F238E27FC236}">
                  <a16:creationId xmlns:a16="http://schemas.microsoft.com/office/drawing/2014/main" id="{0EBB47EE-AE0A-433A-A671-24D8DAAE454C}"/>
                </a:ext>
              </a:extLst>
            </p:cNvPr>
            <p:cNvSpPr/>
            <p:nvPr/>
          </p:nvSpPr>
          <p:spPr>
            <a:xfrm>
              <a:off x="4383543" y="4028572"/>
              <a:ext cx="122242" cy="53565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83" name="Rectangle 282">
              <a:extLst>
                <a:ext uri="{FF2B5EF4-FFF2-40B4-BE49-F238E27FC236}">
                  <a16:creationId xmlns:a16="http://schemas.microsoft.com/office/drawing/2014/main" id="{0FDDD7AF-2F0E-415E-9F5D-3667C928284F}"/>
                </a:ext>
              </a:extLst>
            </p:cNvPr>
            <p:cNvSpPr/>
            <p:nvPr/>
          </p:nvSpPr>
          <p:spPr>
            <a:xfrm>
              <a:off x="4383127" y="4028572"/>
              <a:ext cx="65930" cy="53565"/>
            </a:xfrm>
            <a:prstGeom prst="rect">
              <a:avLst/>
            </a:prstGeom>
            <a:solidFill>
              <a:schemeClr val="tx1"/>
            </a:solidFill>
            <a:ln w="1270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</p:spTree>
    <p:extLst>
      <p:ext uri="{BB962C8B-B14F-4D97-AF65-F5344CB8AC3E}">
        <p14:creationId xmlns:p14="http://schemas.microsoft.com/office/powerpoint/2010/main" val="23571416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146" grpId="0"/>
      <p:bldP spid="3" grpId="0" animBg="1"/>
      <p:bldP spid="265" grpId="0" animBg="1"/>
      <p:bldP spid="27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>
                <a:solidFill>
                  <a:srgbClr val="FF0000"/>
                </a:solidFill>
              </a:rPr>
              <a:t>Tension induite de mouvement et</a:t>
            </a:r>
            <a:br>
              <a:rPr lang="fr-CH">
                <a:solidFill>
                  <a:srgbClr val="FF0000"/>
                </a:solidFill>
              </a:rPr>
            </a:br>
            <a:r>
              <a:rPr lang="fr-CH">
                <a:solidFill>
                  <a:srgbClr val="FF0000"/>
                </a:solidFill>
              </a:rPr>
              <a:t>schéma équivalent</a:t>
            </a:r>
          </a:p>
          <a:p>
            <a:r>
              <a:rPr lang="fr-CH"/>
              <a:t>Bilan de puissance et</a:t>
            </a:r>
            <a:br>
              <a:rPr lang="fr-CH"/>
            </a:br>
            <a:r>
              <a:rPr lang="fr-CH"/>
              <a:t>couple électromagnétique</a:t>
            </a:r>
          </a:p>
          <a:p>
            <a:r>
              <a:rPr lang="fr-CH"/>
              <a:t>Types de commutation et appellations</a:t>
            </a:r>
          </a:p>
          <a:p>
            <a:r>
              <a:rPr lang="fr-CH"/>
              <a:t>Caractéristique de couple</a:t>
            </a:r>
          </a:p>
          <a:p>
            <a:r>
              <a:rPr lang="fr-CH"/>
              <a:t>Exemple : BMW 130i</a:t>
            </a:r>
          </a:p>
          <a:p>
            <a:endParaRPr lang="fr-CH"/>
          </a:p>
          <a:p>
            <a:endParaRPr lang="fr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0DD80B-CB55-43BD-B749-2BB02C493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71374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5"/>
          <p:cNvGraphicFramePr>
            <a:graphicFrameLocks/>
          </p:cNvGraphicFramePr>
          <p:nvPr/>
        </p:nvGraphicFramePr>
        <p:xfrm>
          <a:off x="1644559" y="2096729"/>
          <a:ext cx="838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838" name="Equation" r:id="rId3" imgW="838080" imgH="685800" progId="Equation.DSMT4">
                  <p:embed/>
                </p:oleObj>
              </mc:Choice>
              <mc:Fallback>
                <p:oleObj name="Equation" r:id="rId3" imgW="838080" imgH="685800" progId="Equation.DSMT4">
                  <p:embed/>
                  <p:pic>
                    <p:nvPicPr>
                      <p:cNvPr id="16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4559" y="2096729"/>
                        <a:ext cx="8382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/>
          </p:cNvGraphicFramePr>
          <p:nvPr/>
        </p:nvGraphicFramePr>
        <p:xfrm>
          <a:off x="2564036" y="2096729"/>
          <a:ext cx="7874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839" name="Equation" r:id="rId5" imgW="787320" imgH="685800" progId="Equation.DSMT4">
                  <p:embed/>
                </p:oleObj>
              </mc:Choice>
              <mc:Fallback>
                <p:oleObj name="Equation" r:id="rId5" imgW="787320" imgH="685800" progId="Equation.DSMT4">
                  <p:embed/>
                  <p:pic>
                    <p:nvPicPr>
                      <p:cNvPr id="19" name="Object 18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4036" y="2096729"/>
                        <a:ext cx="787400" cy="685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 flipV="1">
            <a:off x="6845423" y="1786356"/>
            <a:ext cx="237147" cy="1057275"/>
          </a:xfrm>
          <a:prstGeom prst="rect">
            <a:avLst/>
          </a:prstGeom>
          <a:gradFill>
            <a:gsLst>
              <a:gs pos="0">
                <a:srgbClr val="0070C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S</a:t>
            </a:r>
          </a:p>
          <a:p>
            <a:pPr algn="ctr"/>
            <a:endParaRPr lang="fr-CH" sz="3200">
              <a:solidFill>
                <a:schemeClr val="tx1"/>
              </a:solidFill>
            </a:endParaRPr>
          </a:p>
          <a:p>
            <a:pPr algn="ctr"/>
            <a:r>
              <a:rPr lang="fr-CH">
                <a:solidFill>
                  <a:schemeClr val="tx1"/>
                </a:solidFill>
              </a:rPr>
              <a:t>N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2066334" y="2617861"/>
            <a:ext cx="0" cy="41400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itle 1"/>
          <p:cNvSpPr txBox="1">
            <a:spLocks/>
          </p:cNvSpPr>
          <p:nvPr/>
        </p:nvSpPr>
        <p:spPr>
          <a:xfrm>
            <a:off x="133208" y="3031962"/>
            <a:ext cx="2466811" cy="5909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>
                <a:latin typeface="+mn-lt"/>
              </a:rPr>
              <a:t>Tension induite de</a:t>
            </a:r>
            <a:br>
              <a:rPr lang="fr-CH" sz="1800">
                <a:latin typeface="+mn-lt"/>
              </a:rPr>
            </a:br>
            <a:r>
              <a:rPr lang="fr-CH" sz="1800">
                <a:latin typeface="+mn-lt"/>
              </a:rPr>
              <a:t>transformation</a:t>
            </a: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751026" y="3030341"/>
            <a:ext cx="2012481" cy="58576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>
                <a:latin typeface="+mn-lt"/>
              </a:rPr>
              <a:t>Tension induite</a:t>
            </a:r>
            <a:br>
              <a:rPr lang="fr-CH" sz="1800">
                <a:latin typeface="+mn-lt"/>
              </a:rPr>
            </a:br>
            <a:r>
              <a:rPr lang="fr-CH" sz="1800">
                <a:latin typeface="+mn-lt"/>
              </a:rPr>
              <a:t>de mouvement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2951267" y="2617861"/>
            <a:ext cx="0" cy="41248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>
            <a:spLocks noChangeAspect="1"/>
          </p:cNvSpPr>
          <p:nvPr/>
        </p:nvSpPr>
        <p:spPr>
          <a:xfrm>
            <a:off x="5270579" y="3159967"/>
            <a:ext cx="3390055" cy="339005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40" name="Straight Connector 39"/>
          <p:cNvCxnSpPr/>
          <p:nvPr/>
        </p:nvCxnSpPr>
        <p:spPr>
          <a:xfrm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18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27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36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45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rot="54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rot="63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rot="72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81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90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rot="9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5888146" y="3777534"/>
            <a:ext cx="2154923" cy="215492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6" name="Donut 55"/>
          <p:cNvSpPr/>
          <p:nvPr/>
        </p:nvSpPr>
        <p:spPr>
          <a:xfrm>
            <a:off x="5067176" y="2956564"/>
            <a:ext cx="3796862" cy="3796862"/>
          </a:xfrm>
          <a:prstGeom prst="donut">
            <a:avLst>
              <a:gd name="adj" fmla="val 14036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5849433" y="3738821"/>
            <a:ext cx="2232348" cy="2232348"/>
            <a:chOff x="4075538" y="3410346"/>
            <a:chExt cx="1270800" cy="1270800"/>
          </a:xfrm>
        </p:grpSpPr>
        <p:cxnSp>
          <p:nvCxnSpPr>
            <p:cNvPr id="59" name="Straight Connector 58"/>
            <p:cNvCxnSpPr/>
            <p:nvPr/>
          </p:nvCxnSpPr>
          <p:spPr>
            <a:xfrm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8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27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36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45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63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72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81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9000000">
              <a:off x="4710939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9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Oval 57"/>
          <p:cNvSpPr>
            <a:spLocks noChangeAspect="1"/>
          </p:cNvSpPr>
          <p:nvPr/>
        </p:nvSpPr>
        <p:spPr>
          <a:xfrm>
            <a:off x="5067176" y="2956564"/>
            <a:ext cx="3796862" cy="3796862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71" name="Group 70"/>
          <p:cNvGrpSpPr/>
          <p:nvPr/>
        </p:nvGrpSpPr>
        <p:grpSpPr>
          <a:xfrm>
            <a:off x="6004551" y="3893939"/>
            <a:ext cx="1922112" cy="1922112"/>
            <a:chOff x="6036454" y="3893939"/>
            <a:chExt cx="1922112" cy="1922112"/>
          </a:xfrm>
        </p:grpSpPr>
        <p:grpSp>
          <p:nvGrpSpPr>
            <p:cNvPr id="72" name="Group 71"/>
            <p:cNvGrpSpPr/>
            <p:nvPr/>
          </p:nvGrpSpPr>
          <p:grpSpPr>
            <a:xfrm>
              <a:off x="6036454" y="3893939"/>
              <a:ext cx="1922112" cy="1922112"/>
              <a:chOff x="2511160" y="4768238"/>
              <a:chExt cx="1020574" cy="1020574"/>
            </a:xfrm>
          </p:grpSpPr>
          <p:sp>
            <p:nvSpPr>
              <p:cNvPr id="77" name="Freeform 76"/>
              <p:cNvSpPr/>
              <p:nvPr/>
            </p:nvSpPr>
            <p:spPr>
              <a:xfrm>
                <a:off x="2511160" y="4768238"/>
                <a:ext cx="1020574" cy="1020574"/>
              </a:xfrm>
              <a:custGeom>
                <a:avLst/>
                <a:gdLst>
                  <a:gd name="connsiteX0" fmla="*/ 510287 w 1020574"/>
                  <a:gd name="connsiteY0" fmla="*/ 0 h 1020574"/>
                  <a:gd name="connsiteX1" fmla="*/ 708914 w 1020574"/>
                  <a:gd name="connsiteY1" fmla="*/ 40101 h 1020574"/>
                  <a:gd name="connsiteX2" fmla="*/ 722371 w 1020574"/>
                  <a:gd name="connsiteY2" fmla="*/ 47405 h 1020574"/>
                  <a:gd name="connsiteX3" fmla="*/ 722371 w 1020574"/>
                  <a:gd name="connsiteY3" fmla="*/ 213395 h 1020574"/>
                  <a:gd name="connsiteX4" fmla="*/ 646623 w 1020574"/>
                  <a:gd name="connsiteY4" fmla="*/ 289143 h 1020574"/>
                  <a:gd name="connsiteX5" fmla="*/ 730646 w 1020574"/>
                  <a:gd name="connsiteY5" fmla="*/ 373167 h 1020574"/>
                  <a:gd name="connsiteX6" fmla="*/ 806396 w 1020574"/>
                  <a:gd name="connsiteY6" fmla="*/ 297417 h 1020574"/>
                  <a:gd name="connsiteX7" fmla="*/ 972742 w 1020574"/>
                  <a:gd name="connsiteY7" fmla="*/ 297417 h 1020574"/>
                  <a:gd name="connsiteX8" fmla="*/ 980473 w 1020574"/>
                  <a:gd name="connsiteY8" fmla="*/ 311660 h 1020574"/>
                  <a:gd name="connsiteX9" fmla="*/ 1020574 w 1020574"/>
                  <a:gd name="connsiteY9" fmla="*/ 510287 h 1020574"/>
                  <a:gd name="connsiteX10" fmla="*/ 980473 w 1020574"/>
                  <a:gd name="connsiteY10" fmla="*/ 708914 h 1020574"/>
                  <a:gd name="connsiteX11" fmla="*/ 972743 w 1020574"/>
                  <a:gd name="connsiteY11" fmla="*/ 723155 h 1020574"/>
                  <a:gd name="connsiteX12" fmla="*/ 806393 w 1020574"/>
                  <a:gd name="connsiteY12" fmla="*/ 723155 h 1020574"/>
                  <a:gd name="connsiteX13" fmla="*/ 730645 w 1020574"/>
                  <a:gd name="connsiteY13" fmla="*/ 647407 h 1020574"/>
                  <a:gd name="connsiteX14" fmla="*/ 646621 w 1020574"/>
                  <a:gd name="connsiteY14" fmla="*/ 731430 h 1020574"/>
                  <a:gd name="connsiteX15" fmla="*/ 722371 w 1020574"/>
                  <a:gd name="connsiteY15" fmla="*/ 807180 h 1020574"/>
                  <a:gd name="connsiteX16" fmla="*/ 722371 w 1020574"/>
                  <a:gd name="connsiteY16" fmla="*/ 973169 h 1020574"/>
                  <a:gd name="connsiteX17" fmla="*/ 708914 w 1020574"/>
                  <a:gd name="connsiteY17" fmla="*/ 980473 h 1020574"/>
                  <a:gd name="connsiteX18" fmla="*/ 510287 w 1020574"/>
                  <a:gd name="connsiteY18" fmla="*/ 1020574 h 1020574"/>
                  <a:gd name="connsiteX19" fmla="*/ 311660 w 1020574"/>
                  <a:gd name="connsiteY19" fmla="*/ 980473 h 1020574"/>
                  <a:gd name="connsiteX20" fmla="*/ 298203 w 1020574"/>
                  <a:gd name="connsiteY20" fmla="*/ 973169 h 1020574"/>
                  <a:gd name="connsiteX21" fmla="*/ 298203 w 1020574"/>
                  <a:gd name="connsiteY21" fmla="*/ 807176 h 1020574"/>
                  <a:gd name="connsiteX22" fmla="*/ 373951 w 1020574"/>
                  <a:gd name="connsiteY22" fmla="*/ 731428 h 1020574"/>
                  <a:gd name="connsiteX23" fmla="*/ 289928 w 1020574"/>
                  <a:gd name="connsiteY23" fmla="*/ 647404 h 1020574"/>
                  <a:gd name="connsiteX24" fmla="*/ 214178 w 1020574"/>
                  <a:gd name="connsiteY24" fmla="*/ 723154 h 1020574"/>
                  <a:gd name="connsiteX25" fmla="*/ 47830 w 1020574"/>
                  <a:gd name="connsiteY25" fmla="*/ 723154 h 1020574"/>
                  <a:gd name="connsiteX26" fmla="*/ 40101 w 1020574"/>
                  <a:gd name="connsiteY26" fmla="*/ 708914 h 1020574"/>
                  <a:gd name="connsiteX27" fmla="*/ 0 w 1020574"/>
                  <a:gd name="connsiteY27" fmla="*/ 510287 h 1020574"/>
                  <a:gd name="connsiteX28" fmla="*/ 40101 w 1020574"/>
                  <a:gd name="connsiteY28" fmla="*/ 311660 h 1020574"/>
                  <a:gd name="connsiteX29" fmla="*/ 47832 w 1020574"/>
                  <a:gd name="connsiteY29" fmla="*/ 297417 h 1020574"/>
                  <a:gd name="connsiteX30" fmla="*/ 214180 w 1020574"/>
                  <a:gd name="connsiteY30" fmla="*/ 297417 h 1020574"/>
                  <a:gd name="connsiteX31" fmla="*/ 289928 w 1020574"/>
                  <a:gd name="connsiteY31" fmla="*/ 373165 h 1020574"/>
                  <a:gd name="connsiteX32" fmla="*/ 373952 w 1020574"/>
                  <a:gd name="connsiteY32" fmla="*/ 289142 h 1020574"/>
                  <a:gd name="connsiteX33" fmla="*/ 298202 w 1020574"/>
                  <a:gd name="connsiteY33" fmla="*/ 213392 h 1020574"/>
                  <a:gd name="connsiteX34" fmla="*/ 298202 w 1020574"/>
                  <a:gd name="connsiteY34" fmla="*/ 47406 h 1020574"/>
                  <a:gd name="connsiteX35" fmla="*/ 311660 w 1020574"/>
                  <a:gd name="connsiteY35" fmla="*/ 40101 h 1020574"/>
                  <a:gd name="connsiteX36" fmla="*/ 510287 w 1020574"/>
                  <a:gd name="connsiteY36" fmla="*/ 0 h 1020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020574" h="1020574">
                    <a:moveTo>
                      <a:pt x="510287" y="0"/>
                    </a:moveTo>
                    <a:cubicBezTo>
                      <a:pt x="580743" y="0"/>
                      <a:pt x="647864" y="14279"/>
                      <a:pt x="708914" y="40101"/>
                    </a:cubicBezTo>
                    <a:lnTo>
                      <a:pt x="722371" y="47405"/>
                    </a:lnTo>
                    <a:lnTo>
                      <a:pt x="722371" y="213395"/>
                    </a:lnTo>
                    <a:lnTo>
                      <a:pt x="646623" y="289143"/>
                    </a:lnTo>
                    <a:lnTo>
                      <a:pt x="730646" y="373167"/>
                    </a:lnTo>
                    <a:lnTo>
                      <a:pt x="806396" y="297417"/>
                    </a:lnTo>
                    <a:lnTo>
                      <a:pt x="972742" y="297417"/>
                    </a:lnTo>
                    <a:lnTo>
                      <a:pt x="980473" y="311660"/>
                    </a:lnTo>
                    <a:cubicBezTo>
                      <a:pt x="1006295" y="372710"/>
                      <a:pt x="1020574" y="439831"/>
                      <a:pt x="1020574" y="510287"/>
                    </a:cubicBezTo>
                    <a:cubicBezTo>
                      <a:pt x="1020574" y="580743"/>
                      <a:pt x="1006295" y="647864"/>
                      <a:pt x="980473" y="708914"/>
                    </a:cubicBezTo>
                    <a:lnTo>
                      <a:pt x="972743" y="723155"/>
                    </a:lnTo>
                    <a:lnTo>
                      <a:pt x="806393" y="723155"/>
                    </a:lnTo>
                    <a:lnTo>
                      <a:pt x="730645" y="647407"/>
                    </a:lnTo>
                    <a:lnTo>
                      <a:pt x="646621" y="731430"/>
                    </a:lnTo>
                    <a:lnTo>
                      <a:pt x="722371" y="807180"/>
                    </a:lnTo>
                    <a:lnTo>
                      <a:pt x="722371" y="973169"/>
                    </a:lnTo>
                    <a:lnTo>
                      <a:pt x="708914" y="980473"/>
                    </a:lnTo>
                    <a:cubicBezTo>
                      <a:pt x="647864" y="1006295"/>
                      <a:pt x="580743" y="1020574"/>
                      <a:pt x="510287" y="1020574"/>
                    </a:cubicBezTo>
                    <a:cubicBezTo>
                      <a:pt x="439831" y="1020574"/>
                      <a:pt x="372710" y="1006295"/>
                      <a:pt x="311660" y="980473"/>
                    </a:cubicBezTo>
                    <a:lnTo>
                      <a:pt x="298203" y="973169"/>
                    </a:lnTo>
                    <a:lnTo>
                      <a:pt x="298203" y="807176"/>
                    </a:lnTo>
                    <a:lnTo>
                      <a:pt x="373951" y="731428"/>
                    </a:lnTo>
                    <a:lnTo>
                      <a:pt x="289928" y="647404"/>
                    </a:lnTo>
                    <a:lnTo>
                      <a:pt x="214178" y="723154"/>
                    </a:lnTo>
                    <a:lnTo>
                      <a:pt x="47830" y="723154"/>
                    </a:lnTo>
                    <a:lnTo>
                      <a:pt x="40101" y="708914"/>
                    </a:lnTo>
                    <a:cubicBezTo>
                      <a:pt x="14279" y="647864"/>
                      <a:pt x="0" y="580743"/>
                      <a:pt x="0" y="510287"/>
                    </a:cubicBezTo>
                    <a:cubicBezTo>
                      <a:pt x="0" y="439831"/>
                      <a:pt x="14279" y="372710"/>
                      <a:pt x="40101" y="311660"/>
                    </a:cubicBezTo>
                    <a:lnTo>
                      <a:pt x="47832" y="297417"/>
                    </a:lnTo>
                    <a:lnTo>
                      <a:pt x="214180" y="297417"/>
                    </a:lnTo>
                    <a:lnTo>
                      <a:pt x="289928" y="373165"/>
                    </a:lnTo>
                    <a:lnTo>
                      <a:pt x="373952" y="289142"/>
                    </a:lnTo>
                    <a:lnTo>
                      <a:pt x="298202" y="213392"/>
                    </a:lnTo>
                    <a:lnTo>
                      <a:pt x="298202" y="47406"/>
                    </a:lnTo>
                    <a:lnTo>
                      <a:pt x="311660" y="40101"/>
                    </a:lnTo>
                    <a:cubicBezTo>
                      <a:pt x="372710" y="14279"/>
                      <a:pt x="439831" y="0"/>
                      <a:pt x="51028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fr-CH"/>
              </a:p>
            </p:txBody>
          </p:sp>
          <p:sp>
            <p:nvSpPr>
              <p:cNvPr id="78" name="Rectangle 77"/>
              <p:cNvSpPr/>
              <p:nvPr/>
            </p:nvSpPr>
            <p:spPr>
              <a:xfrm>
                <a:off x="2610291" y="506491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610291" y="541136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244398" y="506491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1" name="Rectangle 80"/>
              <p:cNvSpPr/>
              <p:nvPr/>
            </p:nvSpPr>
            <p:spPr>
              <a:xfrm>
                <a:off x="3244398" y="541136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2" name="Rectangle 81"/>
              <p:cNvSpPr/>
              <p:nvPr/>
            </p:nvSpPr>
            <p:spPr>
              <a:xfrm rot="16200000">
                <a:off x="2753332" y="492056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3" name="Rectangle 82"/>
              <p:cNvSpPr/>
              <p:nvPr/>
            </p:nvSpPr>
            <p:spPr>
              <a:xfrm rot="16200000">
                <a:off x="3099780" y="492056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4" name="Rectangle 83"/>
              <p:cNvSpPr/>
              <p:nvPr/>
            </p:nvSpPr>
            <p:spPr>
              <a:xfrm rot="16200000">
                <a:off x="2753392" y="5554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5" name="Rectangle 84"/>
              <p:cNvSpPr/>
              <p:nvPr/>
            </p:nvSpPr>
            <p:spPr>
              <a:xfrm rot="16200000">
                <a:off x="3099840" y="5554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73" name="Rectangle 72"/>
            <p:cNvSpPr/>
            <p:nvPr/>
          </p:nvSpPr>
          <p:spPr>
            <a:xfrm>
              <a:off x="6744036" y="3945749"/>
              <a:ext cx="506949" cy="605456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6103585" y="4604888"/>
              <a:ext cx="506949" cy="50021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6744036" y="5155848"/>
              <a:ext cx="506949" cy="605456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7410665" y="4604888"/>
              <a:ext cx="506949" cy="500214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pic>
        <p:nvPicPr>
          <p:cNvPr id="86" name="Picture 8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179080" y="3694919"/>
            <a:ext cx="4479287" cy="297812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7" name="Title 1"/>
          <p:cNvSpPr txBox="1">
            <a:spLocks/>
          </p:cNvSpPr>
          <p:nvPr/>
        </p:nvSpPr>
        <p:spPr>
          <a:xfrm>
            <a:off x="11953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Tension induite généralisée</a:t>
            </a:r>
          </a:p>
        </p:txBody>
      </p:sp>
      <p:sp>
        <p:nvSpPr>
          <p:cNvPr id="2" name="Arc 1"/>
          <p:cNvSpPr/>
          <p:nvPr/>
        </p:nvSpPr>
        <p:spPr>
          <a:xfrm>
            <a:off x="6315414" y="1671747"/>
            <a:ext cx="1297166" cy="1297166"/>
          </a:xfrm>
          <a:prstGeom prst="arc">
            <a:avLst>
              <a:gd name="adj1" fmla="val 16977202"/>
              <a:gd name="adj2" fmla="val 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88" name="Object 87"/>
          <p:cNvGraphicFramePr>
            <a:graphicFrameLocks/>
          </p:cNvGraphicFramePr>
          <p:nvPr/>
        </p:nvGraphicFramePr>
        <p:xfrm>
          <a:off x="7480533" y="1643784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840" name="Equation" r:id="rId8" imgW="266400" imgH="266400" progId="Equation.DSMT4">
                  <p:embed/>
                </p:oleObj>
              </mc:Choice>
              <mc:Fallback>
                <p:oleObj name="Equation" r:id="rId8" imgW="266400" imgH="266400" progId="Equation.DSMT4">
                  <p:embed/>
                  <p:pic>
                    <p:nvPicPr>
                      <p:cNvPr id="88" name="Object 8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80533" y="1643784"/>
                        <a:ext cx="2667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C6C0B1-1FCD-4E70-857A-D4238DD7C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9</a:t>
            </a:fld>
            <a:endParaRPr lang="fr-CH"/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5879EEF1-BDC7-4C00-BBEE-7D3A49B5B5A9}"/>
              </a:ext>
            </a:extLst>
          </p:cNvPr>
          <p:cNvCxnSpPr>
            <a:cxnSpLocks/>
          </p:cNvCxnSpPr>
          <p:nvPr/>
        </p:nvCxnSpPr>
        <p:spPr>
          <a:xfrm>
            <a:off x="6010787" y="313271"/>
            <a:ext cx="0" cy="105662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BB404184-7505-40DB-B0E1-6A1011CC62FF}"/>
              </a:ext>
            </a:extLst>
          </p:cNvPr>
          <p:cNvCxnSpPr>
            <a:cxnSpLocks/>
          </p:cNvCxnSpPr>
          <p:nvPr/>
        </p:nvCxnSpPr>
        <p:spPr>
          <a:xfrm flipV="1">
            <a:off x="6965607" y="52388"/>
            <a:ext cx="0" cy="1619359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1" name="Object 90">
            <a:extLst>
              <a:ext uri="{FF2B5EF4-FFF2-40B4-BE49-F238E27FC236}">
                <a16:creationId xmlns:a16="http://schemas.microsoft.com/office/drawing/2014/main" id="{7981BE58-0341-4F56-BC60-281543AFA37A}"/>
              </a:ext>
            </a:extLst>
          </p:cNvPr>
          <p:cNvGraphicFramePr>
            <a:graphicFrameLocks/>
          </p:cNvGraphicFramePr>
          <p:nvPr/>
        </p:nvGraphicFramePr>
        <p:xfrm>
          <a:off x="7343775" y="690563"/>
          <a:ext cx="2921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841" name="Equation" r:id="rId10" imgW="291960" imgH="266400" progId="Equation.DSMT4">
                  <p:embed/>
                </p:oleObj>
              </mc:Choice>
              <mc:Fallback>
                <p:oleObj name="Equation" r:id="rId10" imgW="291960" imgH="266400" progId="Equation.DSMT4">
                  <p:embed/>
                  <p:pic>
                    <p:nvPicPr>
                      <p:cNvPr id="91" name="Object 90">
                        <a:extLst>
                          <a:ext uri="{FF2B5EF4-FFF2-40B4-BE49-F238E27FC236}">
                            <a16:creationId xmlns:a16="http://schemas.microsoft.com/office/drawing/2014/main" id="{7981BE58-0341-4F56-BC60-281543AFA37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3775" y="690563"/>
                        <a:ext cx="2921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9B3730A5-838C-4487-80F6-0D275ED8D977}"/>
              </a:ext>
            </a:extLst>
          </p:cNvPr>
          <p:cNvCxnSpPr>
            <a:cxnSpLocks/>
          </p:cNvCxnSpPr>
          <p:nvPr/>
        </p:nvCxnSpPr>
        <p:spPr>
          <a:xfrm>
            <a:off x="6036187" y="1478508"/>
            <a:ext cx="12199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5B2210"/>
                </a:gs>
                <a:gs pos="0">
                  <a:srgbClr val="561F1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03C68C2F-19AF-4F6E-A880-160EC8498FF0}"/>
              </a:ext>
            </a:extLst>
          </p:cNvPr>
          <p:cNvCxnSpPr>
            <a:cxnSpLocks/>
          </p:cNvCxnSpPr>
          <p:nvPr/>
        </p:nvCxnSpPr>
        <p:spPr>
          <a:xfrm flipV="1">
            <a:off x="6710449" y="1049087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8CA4FF82-1DD4-471A-81DF-02235D807B17}"/>
              </a:ext>
            </a:extLst>
          </p:cNvPr>
          <p:cNvCxnSpPr>
            <a:cxnSpLocks/>
          </p:cNvCxnSpPr>
          <p:nvPr/>
        </p:nvCxnSpPr>
        <p:spPr>
          <a:xfrm flipV="1">
            <a:off x="6710449" y="61860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A5A13B5F-1810-4679-824F-F14C2B0DA6CE}"/>
              </a:ext>
            </a:extLst>
          </p:cNvPr>
          <p:cNvCxnSpPr>
            <a:cxnSpLocks/>
          </p:cNvCxnSpPr>
          <p:nvPr/>
        </p:nvCxnSpPr>
        <p:spPr>
          <a:xfrm flipV="1">
            <a:off x="6710449" y="18972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CD33F92B-C9AC-48D9-BAA4-8CDABCB022A5}"/>
              </a:ext>
            </a:extLst>
          </p:cNvPr>
          <p:cNvCxnSpPr>
            <a:cxnSpLocks/>
          </p:cNvCxnSpPr>
          <p:nvPr/>
        </p:nvCxnSpPr>
        <p:spPr>
          <a:xfrm flipV="1">
            <a:off x="6710449" y="40470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660AAF9B-60A6-4774-A06D-58C2F03AC2AC}"/>
              </a:ext>
            </a:extLst>
          </p:cNvPr>
          <p:cNvCxnSpPr>
            <a:cxnSpLocks/>
          </p:cNvCxnSpPr>
          <p:nvPr/>
        </p:nvCxnSpPr>
        <p:spPr>
          <a:xfrm flipV="1">
            <a:off x="6710449" y="83358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70CD2B00-24F5-4801-9337-E3D4E13992C3}"/>
              </a:ext>
            </a:extLst>
          </p:cNvPr>
          <p:cNvCxnSpPr>
            <a:cxnSpLocks/>
          </p:cNvCxnSpPr>
          <p:nvPr/>
        </p:nvCxnSpPr>
        <p:spPr>
          <a:xfrm flipV="1">
            <a:off x="6710449" y="1264068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698A2E0E-9B4B-465F-93E9-9FADE4796ABD}"/>
              </a:ext>
            </a:extLst>
          </p:cNvPr>
          <p:cNvCxnSpPr>
            <a:cxnSpLocks/>
          </p:cNvCxnSpPr>
          <p:nvPr/>
        </p:nvCxnSpPr>
        <p:spPr>
          <a:xfrm>
            <a:off x="6709786" y="29609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C144C9CF-6860-4BFA-8ADC-FF290A02519D}"/>
              </a:ext>
            </a:extLst>
          </p:cNvPr>
          <p:cNvCxnSpPr>
            <a:cxnSpLocks/>
          </p:cNvCxnSpPr>
          <p:nvPr/>
        </p:nvCxnSpPr>
        <p:spPr>
          <a:xfrm>
            <a:off x="6709786" y="51053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CEEB778E-31BF-4FE5-96A3-166E435C927F}"/>
              </a:ext>
            </a:extLst>
          </p:cNvPr>
          <p:cNvCxnSpPr>
            <a:cxnSpLocks/>
          </p:cNvCxnSpPr>
          <p:nvPr/>
        </p:nvCxnSpPr>
        <p:spPr>
          <a:xfrm>
            <a:off x="6709786" y="72497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7CD87B0C-D7A9-4E89-828D-AE483BAE3D6F}"/>
              </a:ext>
            </a:extLst>
          </p:cNvPr>
          <p:cNvCxnSpPr>
            <a:cxnSpLocks/>
          </p:cNvCxnSpPr>
          <p:nvPr/>
        </p:nvCxnSpPr>
        <p:spPr>
          <a:xfrm>
            <a:off x="6709786" y="93941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84CE88D0-DABC-4BC2-9C41-00A3DADC9B9B}"/>
              </a:ext>
            </a:extLst>
          </p:cNvPr>
          <p:cNvCxnSpPr>
            <a:cxnSpLocks/>
          </p:cNvCxnSpPr>
          <p:nvPr/>
        </p:nvCxnSpPr>
        <p:spPr>
          <a:xfrm>
            <a:off x="6709786" y="1155459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6BC8FFA7-4E26-4208-8A1E-617E1754C065}"/>
              </a:ext>
            </a:extLst>
          </p:cNvPr>
          <p:cNvCxnSpPr>
            <a:cxnSpLocks/>
          </p:cNvCxnSpPr>
          <p:nvPr/>
        </p:nvCxnSpPr>
        <p:spPr>
          <a:xfrm>
            <a:off x="6709786" y="1369899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00BF7DCA-A494-415D-96B3-C62F6240550E}"/>
              </a:ext>
            </a:extLst>
          </p:cNvPr>
          <p:cNvCxnSpPr>
            <a:cxnSpLocks/>
          </p:cNvCxnSpPr>
          <p:nvPr/>
        </p:nvCxnSpPr>
        <p:spPr>
          <a:xfrm>
            <a:off x="6010787" y="172596"/>
            <a:ext cx="12453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D19C4D"/>
                </a:gs>
                <a:gs pos="0">
                  <a:srgbClr val="D39F4F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6" name="Object 105">
            <a:extLst>
              <a:ext uri="{FF2B5EF4-FFF2-40B4-BE49-F238E27FC236}">
                <a16:creationId xmlns:a16="http://schemas.microsoft.com/office/drawing/2014/main" id="{740EE5DF-6B0A-4AAD-BB1E-7E3D966BDE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30950" y="304800"/>
          <a:ext cx="114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842" name="Equation" r:id="rId12" imgW="114120" imgH="266400" progId="Equation.DSMT4">
                  <p:embed/>
                </p:oleObj>
              </mc:Choice>
              <mc:Fallback>
                <p:oleObj name="Equation" r:id="rId12" imgW="114120" imgH="266400" progId="Equation.DSMT4">
                  <p:embed/>
                  <p:pic>
                    <p:nvPicPr>
                      <p:cNvPr id="106" name="Object 105">
                        <a:extLst>
                          <a:ext uri="{FF2B5EF4-FFF2-40B4-BE49-F238E27FC236}">
                            <a16:creationId xmlns:a16="http://schemas.microsoft.com/office/drawing/2014/main" id="{740EE5DF-6B0A-4AAD-BB1E-7E3D966BDE3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330950" y="304800"/>
                        <a:ext cx="1143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1E358757-D440-4D91-A13F-48F5E0524032}"/>
              </a:ext>
            </a:extLst>
          </p:cNvPr>
          <p:cNvCxnSpPr>
            <a:cxnSpLocks/>
          </p:cNvCxnSpPr>
          <p:nvPr/>
        </p:nvCxnSpPr>
        <p:spPr>
          <a:xfrm flipV="1">
            <a:off x="6180796" y="172596"/>
            <a:ext cx="316811" cy="0"/>
          </a:xfrm>
          <a:prstGeom prst="straightConnector1">
            <a:avLst/>
          </a:prstGeom>
          <a:ln w="38100">
            <a:solidFill>
              <a:srgbClr val="D09A4C"/>
            </a:solidFill>
            <a:tailEnd type="triangle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08" name="Object 107">
            <a:extLst>
              <a:ext uri="{FF2B5EF4-FFF2-40B4-BE49-F238E27FC236}">
                <a16:creationId xmlns:a16="http://schemas.microsoft.com/office/drawing/2014/main" id="{74FA11F8-4FF9-4F80-99FF-6E86DA5F709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22938" y="722313"/>
          <a:ext cx="2032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843" name="Equation" r:id="rId14" imgW="203040" imgH="203040" progId="Equation.DSMT4">
                  <p:embed/>
                </p:oleObj>
              </mc:Choice>
              <mc:Fallback>
                <p:oleObj name="Equation" r:id="rId14" imgW="203040" imgH="203040" progId="Equation.DSMT4">
                  <p:embed/>
                  <p:pic>
                    <p:nvPicPr>
                      <p:cNvPr id="108" name="Object 107">
                        <a:extLst>
                          <a:ext uri="{FF2B5EF4-FFF2-40B4-BE49-F238E27FC236}">
                            <a16:creationId xmlns:a16="http://schemas.microsoft.com/office/drawing/2014/main" id="{74FA11F8-4FF9-4F80-99FF-6E86DA5F709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722938" y="722313"/>
                        <a:ext cx="2032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9" name="Object 108">
            <a:extLst>
              <a:ext uri="{FF2B5EF4-FFF2-40B4-BE49-F238E27FC236}">
                <a16:creationId xmlns:a16="http://schemas.microsoft.com/office/drawing/2014/main" id="{5AC3BB4B-A30B-4263-A7E1-6E33D99CF653}"/>
              </a:ext>
            </a:extLst>
          </p:cNvPr>
          <p:cNvGraphicFramePr>
            <a:graphicFrameLocks/>
          </p:cNvGraphicFramePr>
          <p:nvPr/>
        </p:nvGraphicFramePr>
        <p:xfrm>
          <a:off x="584826" y="891179"/>
          <a:ext cx="160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844" name="Equation" r:id="rId16" imgW="1600200" imgH="736560" progId="Equation.DSMT4">
                  <p:embed/>
                </p:oleObj>
              </mc:Choice>
              <mc:Fallback>
                <p:oleObj name="Equation" r:id="rId16" imgW="1600200" imgH="736560" progId="Equation.DSMT4">
                  <p:embed/>
                  <p:pic>
                    <p:nvPicPr>
                      <p:cNvPr id="109" name="Object 108">
                        <a:extLst>
                          <a:ext uri="{FF2B5EF4-FFF2-40B4-BE49-F238E27FC236}">
                            <a16:creationId xmlns:a16="http://schemas.microsoft.com/office/drawing/2014/main" id="{5AC3BB4B-A30B-4263-A7E1-6E33D99CF65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826" y="891179"/>
                        <a:ext cx="16002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" name="Object 109">
            <a:extLst>
              <a:ext uri="{FF2B5EF4-FFF2-40B4-BE49-F238E27FC236}">
                <a16:creationId xmlns:a16="http://schemas.microsoft.com/office/drawing/2014/main" id="{4A7B703C-0C78-4F94-8DE2-1B264C5F12A0}"/>
              </a:ext>
            </a:extLst>
          </p:cNvPr>
          <p:cNvGraphicFramePr>
            <a:graphicFrameLocks/>
          </p:cNvGraphicFramePr>
          <p:nvPr/>
        </p:nvGraphicFramePr>
        <p:xfrm>
          <a:off x="584200" y="1973263"/>
          <a:ext cx="876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845" name="Equation" r:id="rId18" imgW="876240" imgH="342720" progId="Equation.DSMT4">
                  <p:embed/>
                </p:oleObj>
              </mc:Choice>
              <mc:Fallback>
                <p:oleObj name="Equation" r:id="rId18" imgW="876240" imgH="342720" progId="Equation.DSMT4">
                  <p:embed/>
                  <p:pic>
                    <p:nvPicPr>
                      <p:cNvPr id="110" name="Object 109">
                        <a:extLst>
                          <a:ext uri="{FF2B5EF4-FFF2-40B4-BE49-F238E27FC236}">
                            <a16:creationId xmlns:a16="http://schemas.microsoft.com/office/drawing/2014/main" id="{4A7B703C-0C78-4F94-8DE2-1B264C5F12A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200" y="1973263"/>
                        <a:ext cx="876300" cy="3429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1" name="Object 110">
            <a:extLst>
              <a:ext uri="{FF2B5EF4-FFF2-40B4-BE49-F238E27FC236}">
                <a16:creationId xmlns:a16="http://schemas.microsoft.com/office/drawing/2014/main" id="{4F849F4D-ED2A-4F30-815A-30C566894693}"/>
              </a:ext>
            </a:extLst>
          </p:cNvPr>
          <p:cNvGraphicFramePr>
            <a:graphicFrameLocks/>
          </p:cNvGraphicFramePr>
          <p:nvPr/>
        </p:nvGraphicFramePr>
        <p:xfrm>
          <a:off x="2393858" y="1954213"/>
          <a:ext cx="812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846" name="Equation" r:id="rId20" imgW="812520" imgH="380880" progId="Equation.DSMT4">
                  <p:embed/>
                </p:oleObj>
              </mc:Choice>
              <mc:Fallback>
                <p:oleObj name="Equation" r:id="rId20" imgW="812520" imgH="380880" progId="Equation.DSMT4">
                  <p:embed/>
                  <p:pic>
                    <p:nvPicPr>
                      <p:cNvPr id="111" name="Object 110">
                        <a:extLst>
                          <a:ext uri="{FF2B5EF4-FFF2-40B4-BE49-F238E27FC236}">
                            <a16:creationId xmlns:a16="http://schemas.microsoft.com/office/drawing/2014/main" id="{4F849F4D-ED2A-4F30-815A-30C56689469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3858" y="1954213"/>
                        <a:ext cx="8128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4" name="Object 113">
            <a:extLst>
              <a:ext uri="{FF2B5EF4-FFF2-40B4-BE49-F238E27FC236}">
                <a16:creationId xmlns:a16="http://schemas.microsoft.com/office/drawing/2014/main" id="{96ECF3A1-F09E-49C6-A879-44A741C9D97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04950" y="1755775"/>
          <a:ext cx="825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847" name="Equation" r:id="rId22" imgW="825480" imgH="736560" progId="Equation.DSMT4">
                  <p:embed/>
                </p:oleObj>
              </mc:Choice>
              <mc:Fallback>
                <p:oleObj name="Equation" r:id="rId22" imgW="825480" imgH="736560" progId="Equation.DSMT4">
                  <p:embed/>
                  <p:pic>
                    <p:nvPicPr>
                      <p:cNvPr id="114" name="Object 113">
                        <a:extLst>
                          <a:ext uri="{FF2B5EF4-FFF2-40B4-BE49-F238E27FC236}">
                            <a16:creationId xmlns:a16="http://schemas.microsoft.com/office/drawing/2014/main" id="{96ECF3A1-F09E-49C6-A879-44A741C9D97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504950" y="1755775"/>
                        <a:ext cx="8255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963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90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Object 34"/>
          <p:cNvGraphicFramePr>
            <a:graphicFrameLocks/>
          </p:cNvGraphicFramePr>
          <p:nvPr/>
        </p:nvGraphicFramePr>
        <p:xfrm>
          <a:off x="427277" y="1760348"/>
          <a:ext cx="19304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26" name="Equation" r:id="rId4" imgW="1930320" imgH="774360" progId="Equation.DSMT4">
                  <p:embed/>
                </p:oleObj>
              </mc:Choice>
              <mc:Fallback>
                <p:oleObj name="Equation" r:id="rId4" imgW="1930320" imgH="774360" progId="Equation.DSMT4">
                  <p:embed/>
                  <p:pic>
                    <p:nvPicPr>
                      <p:cNvPr id="35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277" y="1760348"/>
                        <a:ext cx="1930400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itle 1"/>
          <p:cNvSpPr txBox="1">
            <a:spLocks/>
          </p:cNvSpPr>
          <p:nvPr/>
        </p:nvSpPr>
        <p:spPr>
          <a:xfrm>
            <a:off x="246170" y="0"/>
            <a:ext cx="8269179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Tension induite de mouvement</a:t>
            </a:r>
          </a:p>
        </p:txBody>
      </p:sp>
      <p:graphicFrame>
        <p:nvGraphicFramePr>
          <p:cNvPr id="66" name="Object 65"/>
          <p:cNvGraphicFramePr>
            <a:graphicFrameLocks/>
          </p:cNvGraphicFramePr>
          <p:nvPr/>
        </p:nvGraphicFramePr>
        <p:xfrm>
          <a:off x="2435740" y="1893151"/>
          <a:ext cx="17145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27" name="Equation" r:id="rId6" imgW="1714320" imgH="431640" progId="Equation.DSMT4">
                  <p:embed/>
                </p:oleObj>
              </mc:Choice>
              <mc:Fallback>
                <p:oleObj name="Equation" r:id="rId6" imgW="1714320" imgH="431640" progId="Equation.DSMT4">
                  <p:embed/>
                  <p:pic>
                    <p:nvPicPr>
                      <p:cNvPr id="66" name="Object 65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5740" y="1893151"/>
                        <a:ext cx="1714500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" name="Object 68"/>
          <p:cNvGraphicFramePr>
            <a:graphicFrameLocks/>
          </p:cNvGraphicFramePr>
          <p:nvPr/>
        </p:nvGraphicFramePr>
        <p:xfrm>
          <a:off x="4212296" y="1864854"/>
          <a:ext cx="16383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28" name="Equation" r:id="rId8" imgW="1638000" imgH="419040" progId="Equation.DSMT4">
                  <p:embed/>
                </p:oleObj>
              </mc:Choice>
              <mc:Fallback>
                <p:oleObj name="Equation" r:id="rId8" imgW="1638000" imgH="419040" progId="Equation.DSMT4">
                  <p:embed/>
                  <p:pic>
                    <p:nvPicPr>
                      <p:cNvPr id="69" name="Object 68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2296" y="1864854"/>
                        <a:ext cx="16383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" name="Object 69"/>
          <p:cNvGraphicFramePr>
            <a:graphicFrameLocks/>
          </p:cNvGraphicFramePr>
          <p:nvPr/>
        </p:nvGraphicFramePr>
        <p:xfrm>
          <a:off x="429769" y="3682569"/>
          <a:ext cx="2425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29" name="Equation" r:id="rId10" imgW="2425680" imgH="736560" progId="Equation.DSMT4">
                  <p:embed/>
                </p:oleObj>
              </mc:Choice>
              <mc:Fallback>
                <p:oleObj name="Equation" r:id="rId10" imgW="2425680" imgH="736560" progId="Equation.DSMT4">
                  <p:embed/>
                  <p:pic>
                    <p:nvPicPr>
                      <p:cNvPr id="70" name="Object 6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769" y="3682569"/>
                        <a:ext cx="24257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70"/>
          <p:cNvGraphicFramePr>
            <a:graphicFrameLocks/>
          </p:cNvGraphicFramePr>
          <p:nvPr/>
        </p:nvGraphicFramePr>
        <p:xfrm>
          <a:off x="2923341" y="3615346"/>
          <a:ext cx="14732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0" name="Equation" r:id="rId12" imgW="1473120" imgH="825480" progId="Equation.DSMT4">
                  <p:embed/>
                </p:oleObj>
              </mc:Choice>
              <mc:Fallback>
                <p:oleObj name="Equation" r:id="rId12" imgW="1473120" imgH="825480" progId="Equation.DSMT4">
                  <p:embed/>
                  <p:pic>
                    <p:nvPicPr>
                      <p:cNvPr id="71" name="Object 70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3341" y="3615346"/>
                        <a:ext cx="1473200" cy="825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" name="Object 71"/>
          <p:cNvGraphicFramePr>
            <a:graphicFrameLocks/>
          </p:cNvGraphicFramePr>
          <p:nvPr/>
        </p:nvGraphicFramePr>
        <p:xfrm>
          <a:off x="849880" y="4676092"/>
          <a:ext cx="12700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1" name="Equation" r:id="rId14" imgW="1269720" imgH="342720" progId="Equation.DSMT4">
                  <p:embed/>
                </p:oleObj>
              </mc:Choice>
              <mc:Fallback>
                <p:oleObj name="Equation" r:id="rId14" imgW="1269720" imgH="342720" progId="Equation.DSMT4">
                  <p:embed/>
                  <p:pic>
                    <p:nvPicPr>
                      <p:cNvPr id="72" name="Object 71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9880" y="4676092"/>
                        <a:ext cx="1270000" cy="342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" name="Object 67"/>
          <p:cNvGraphicFramePr>
            <a:graphicFrameLocks/>
          </p:cNvGraphicFramePr>
          <p:nvPr/>
        </p:nvGraphicFramePr>
        <p:xfrm>
          <a:off x="422275" y="903288"/>
          <a:ext cx="2070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2" name="Equation" r:id="rId16" imgW="2070000" imgH="736560" progId="Equation.DSMT4">
                  <p:embed/>
                </p:oleObj>
              </mc:Choice>
              <mc:Fallback>
                <p:oleObj name="Equation" r:id="rId16" imgW="2070000" imgH="736560" progId="Equation.DSMT4">
                  <p:embed/>
                  <p:pic>
                    <p:nvPicPr>
                      <p:cNvPr id="68" name="Object 67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275" y="903288"/>
                        <a:ext cx="20701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7" name="Object 76"/>
          <p:cNvGraphicFramePr>
            <a:graphicFrameLocks/>
          </p:cNvGraphicFramePr>
          <p:nvPr/>
        </p:nvGraphicFramePr>
        <p:xfrm>
          <a:off x="2809119" y="1035801"/>
          <a:ext cx="21971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3" name="Equation" r:id="rId18" imgW="2197080" imgH="457200" progId="Equation.DSMT4">
                  <p:embed/>
                </p:oleObj>
              </mc:Choice>
              <mc:Fallback>
                <p:oleObj name="Equation" r:id="rId18" imgW="2197080" imgH="457200" progId="Equation.DSMT4">
                  <p:embed/>
                  <p:pic>
                    <p:nvPicPr>
                      <p:cNvPr id="77" name="Object 76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9119" y="1035801"/>
                        <a:ext cx="2197100" cy="457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" name="Object 121"/>
          <p:cNvGraphicFramePr>
            <a:graphicFrameLocks/>
          </p:cNvGraphicFramePr>
          <p:nvPr/>
        </p:nvGraphicFramePr>
        <p:xfrm>
          <a:off x="503490" y="2723960"/>
          <a:ext cx="2108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4" name="Equation" r:id="rId20" imgW="2108160" imgH="787320" progId="Equation.DSMT4">
                  <p:embed/>
                </p:oleObj>
              </mc:Choice>
              <mc:Fallback>
                <p:oleObj name="Equation" r:id="rId20" imgW="2108160" imgH="787320" progId="Equation.DSMT4">
                  <p:embed/>
                  <p:pic>
                    <p:nvPicPr>
                      <p:cNvPr id="122" name="Object 121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490" y="2723960"/>
                        <a:ext cx="21082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A82F13-35AF-4160-8F10-B3858F35C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10</a:t>
            </a:fld>
            <a:endParaRPr lang="fr-CH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D756BF5-AC9B-4607-9AD9-AA5D7895DF82}"/>
              </a:ext>
            </a:extLst>
          </p:cNvPr>
          <p:cNvSpPr/>
          <p:nvPr/>
        </p:nvSpPr>
        <p:spPr>
          <a:xfrm flipV="1">
            <a:off x="6845423" y="1786356"/>
            <a:ext cx="237147" cy="1057275"/>
          </a:xfrm>
          <a:prstGeom prst="rect">
            <a:avLst/>
          </a:prstGeom>
          <a:gradFill>
            <a:gsLst>
              <a:gs pos="0">
                <a:srgbClr val="0070C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S</a:t>
            </a:r>
          </a:p>
          <a:p>
            <a:pPr algn="ctr"/>
            <a:endParaRPr lang="fr-CH" sz="3200">
              <a:solidFill>
                <a:schemeClr val="tx1"/>
              </a:solidFill>
            </a:endParaRPr>
          </a:p>
          <a:p>
            <a:pPr algn="ctr"/>
            <a:r>
              <a:rPr lang="fr-CH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C25E08BE-4B80-4269-915A-823541A79190}"/>
              </a:ext>
            </a:extLst>
          </p:cNvPr>
          <p:cNvSpPr>
            <a:spLocks noChangeAspect="1"/>
          </p:cNvSpPr>
          <p:nvPr/>
        </p:nvSpPr>
        <p:spPr>
          <a:xfrm>
            <a:off x="5270579" y="3159967"/>
            <a:ext cx="3390055" cy="339005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FBB04C87-ED79-4A82-AE10-BAA4C235BE4E}"/>
              </a:ext>
            </a:extLst>
          </p:cNvPr>
          <p:cNvCxnSpPr/>
          <p:nvPr/>
        </p:nvCxnSpPr>
        <p:spPr>
          <a:xfrm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8799A842-34CD-4FAA-AA38-CD4A085B11D0}"/>
              </a:ext>
            </a:extLst>
          </p:cNvPr>
          <p:cNvCxnSpPr/>
          <p:nvPr/>
        </p:nvCxnSpPr>
        <p:spPr>
          <a:xfrm rot="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966ECAF5-A1DF-4926-8C4E-8AC5A2ED902F}"/>
              </a:ext>
            </a:extLst>
          </p:cNvPr>
          <p:cNvCxnSpPr/>
          <p:nvPr/>
        </p:nvCxnSpPr>
        <p:spPr>
          <a:xfrm rot="18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7136BDA8-CD3D-4F4B-BF40-DC47F0EC9128}"/>
              </a:ext>
            </a:extLst>
          </p:cNvPr>
          <p:cNvCxnSpPr/>
          <p:nvPr/>
        </p:nvCxnSpPr>
        <p:spPr>
          <a:xfrm rot="27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AB7686F5-B741-4D1A-AF5B-2B649C4B4893}"/>
              </a:ext>
            </a:extLst>
          </p:cNvPr>
          <p:cNvCxnSpPr/>
          <p:nvPr/>
        </p:nvCxnSpPr>
        <p:spPr>
          <a:xfrm rot="36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504F961D-683A-4B15-BB4E-22C9FAEC1ADA}"/>
              </a:ext>
            </a:extLst>
          </p:cNvPr>
          <p:cNvCxnSpPr/>
          <p:nvPr/>
        </p:nvCxnSpPr>
        <p:spPr>
          <a:xfrm rot="45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08CF14CE-F8D2-4FB0-B5A0-DBC83E468E6C}"/>
              </a:ext>
            </a:extLst>
          </p:cNvPr>
          <p:cNvCxnSpPr/>
          <p:nvPr/>
        </p:nvCxnSpPr>
        <p:spPr>
          <a:xfrm rot="5400000">
            <a:off x="6965607" y="3159969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26718CC7-7C0C-4FD1-9518-660F567ACEA9}"/>
              </a:ext>
            </a:extLst>
          </p:cNvPr>
          <p:cNvCxnSpPr/>
          <p:nvPr/>
        </p:nvCxnSpPr>
        <p:spPr>
          <a:xfrm rot="63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9BB39064-3705-40AA-AD15-4F8EEA479CF7}"/>
              </a:ext>
            </a:extLst>
          </p:cNvPr>
          <p:cNvCxnSpPr/>
          <p:nvPr/>
        </p:nvCxnSpPr>
        <p:spPr>
          <a:xfrm rot="72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247F0903-9659-4C6C-9BC1-111968E4B18A}"/>
              </a:ext>
            </a:extLst>
          </p:cNvPr>
          <p:cNvCxnSpPr/>
          <p:nvPr/>
        </p:nvCxnSpPr>
        <p:spPr>
          <a:xfrm rot="81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3355A635-D782-46AE-B6E2-D822F56A5ED4}"/>
              </a:ext>
            </a:extLst>
          </p:cNvPr>
          <p:cNvCxnSpPr/>
          <p:nvPr/>
        </p:nvCxnSpPr>
        <p:spPr>
          <a:xfrm rot="90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6A850DF3-F366-40E0-A9AD-9EC31C4F23CD}"/>
              </a:ext>
            </a:extLst>
          </p:cNvPr>
          <p:cNvCxnSpPr/>
          <p:nvPr/>
        </p:nvCxnSpPr>
        <p:spPr>
          <a:xfrm rot="9900000">
            <a:off x="6965607" y="3159967"/>
            <a:ext cx="0" cy="3390055"/>
          </a:xfrm>
          <a:prstGeom prst="line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Oval 89">
            <a:extLst>
              <a:ext uri="{FF2B5EF4-FFF2-40B4-BE49-F238E27FC236}">
                <a16:creationId xmlns:a16="http://schemas.microsoft.com/office/drawing/2014/main" id="{4170BC55-D641-482D-98B0-1B57F9CB4B88}"/>
              </a:ext>
            </a:extLst>
          </p:cNvPr>
          <p:cNvSpPr/>
          <p:nvPr/>
        </p:nvSpPr>
        <p:spPr>
          <a:xfrm>
            <a:off x="5888146" y="3777534"/>
            <a:ext cx="2154923" cy="215492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91" name="Donut 55">
            <a:extLst>
              <a:ext uri="{FF2B5EF4-FFF2-40B4-BE49-F238E27FC236}">
                <a16:creationId xmlns:a16="http://schemas.microsoft.com/office/drawing/2014/main" id="{83386AFF-BDC7-4DD6-9710-90F9388EF28E}"/>
              </a:ext>
            </a:extLst>
          </p:cNvPr>
          <p:cNvSpPr/>
          <p:nvPr/>
        </p:nvSpPr>
        <p:spPr>
          <a:xfrm>
            <a:off x="5067176" y="2956564"/>
            <a:ext cx="3796862" cy="3796862"/>
          </a:xfrm>
          <a:prstGeom prst="donut">
            <a:avLst>
              <a:gd name="adj" fmla="val 14036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84DDCD2F-9D3A-4721-BB69-0D9C6137608C}"/>
              </a:ext>
            </a:extLst>
          </p:cNvPr>
          <p:cNvGrpSpPr/>
          <p:nvPr/>
        </p:nvGrpSpPr>
        <p:grpSpPr>
          <a:xfrm>
            <a:off x="5849433" y="3738821"/>
            <a:ext cx="2232348" cy="2232348"/>
            <a:chOff x="4075538" y="3410346"/>
            <a:chExt cx="1270800" cy="1270800"/>
          </a:xfrm>
        </p:grpSpPr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C11E688E-3F62-4832-8A9C-17298F60F88B}"/>
                </a:ext>
              </a:extLst>
            </p:cNvPr>
            <p:cNvCxnSpPr/>
            <p:nvPr/>
          </p:nvCxnSpPr>
          <p:spPr>
            <a:xfrm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A757B69B-1F07-48C3-B59B-A5D5F50C4FCD}"/>
                </a:ext>
              </a:extLst>
            </p:cNvPr>
            <p:cNvCxnSpPr/>
            <p:nvPr/>
          </p:nvCxnSpPr>
          <p:spPr>
            <a:xfrm rot="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88A37AC6-91BE-4EE6-AC44-EEC534F8F5FC}"/>
                </a:ext>
              </a:extLst>
            </p:cNvPr>
            <p:cNvCxnSpPr/>
            <p:nvPr/>
          </p:nvCxnSpPr>
          <p:spPr>
            <a:xfrm rot="18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47B64B3B-0F84-436D-BD6E-212966F24942}"/>
                </a:ext>
              </a:extLst>
            </p:cNvPr>
            <p:cNvCxnSpPr/>
            <p:nvPr/>
          </p:nvCxnSpPr>
          <p:spPr>
            <a:xfrm rot="27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150FDD0A-F7CF-4CB2-B31E-50E16202B0C3}"/>
                </a:ext>
              </a:extLst>
            </p:cNvPr>
            <p:cNvCxnSpPr/>
            <p:nvPr/>
          </p:nvCxnSpPr>
          <p:spPr>
            <a:xfrm rot="36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FD8BC576-EA04-4FB2-8134-BFB5C38ABE2F}"/>
                </a:ext>
              </a:extLst>
            </p:cNvPr>
            <p:cNvCxnSpPr/>
            <p:nvPr/>
          </p:nvCxnSpPr>
          <p:spPr>
            <a:xfrm rot="45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E3FE9DD4-F7A4-4EB4-8206-7D09F6722230}"/>
                </a:ext>
              </a:extLst>
            </p:cNvPr>
            <p:cNvCxnSpPr/>
            <p:nvPr/>
          </p:nvCxnSpPr>
          <p:spPr>
            <a:xfrm rot="54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3446F34B-D197-45BC-936E-AA4882E708E0}"/>
                </a:ext>
              </a:extLst>
            </p:cNvPr>
            <p:cNvCxnSpPr/>
            <p:nvPr/>
          </p:nvCxnSpPr>
          <p:spPr>
            <a:xfrm rot="63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CEC8FC1B-1879-4AE7-8846-691CFF6A19F4}"/>
                </a:ext>
              </a:extLst>
            </p:cNvPr>
            <p:cNvCxnSpPr/>
            <p:nvPr/>
          </p:nvCxnSpPr>
          <p:spPr>
            <a:xfrm rot="72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7AB5B4D8-77B9-41F7-864E-521B2067348E}"/>
                </a:ext>
              </a:extLst>
            </p:cNvPr>
            <p:cNvCxnSpPr/>
            <p:nvPr/>
          </p:nvCxnSpPr>
          <p:spPr>
            <a:xfrm rot="81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9C291A51-32CF-4F1E-B7AE-525FEAE9B61E}"/>
                </a:ext>
              </a:extLst>
            </p:cNvPr>
            <p:cNvCxnSpPr/>
            <p:nvPr/>
          </p:nvCxnSpPr>
          <p:spPr>
            <a:xfrm rot="9000000">
              <a:off x="4710939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189374E9-29E7-481E-A6EE-DE2AE50450AA}"/>
                </a:ext>
              </a:extLst>
            </p:cNvPr>
            <p:cNvCxnSpPr/>
            <p:nvPr/>
          </p:nvCxnSpPr>
          <p:spPr>
            <a:xfrm rot="9900000">
              <a:off x="4710938" y="3410346"/>
              <a:ext cx="0" cy="1270800"/>
            </a:xfrm>
            <a:prstGeom prst="line">
              <a:avLst/>
            </a:prstGeom>
            <a:solidFill>
              <a:schemeClr val="bg1"/>
            </a:solidFill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5" name="Oval 104">
            <a:extLst>
              <a:ext uri="{FF2B5EF4-FFF2-40B4-BE49-F238E27FC236}">
                <a16:creationId xmlns:a16="http://schemas.microsoft.com/office/drawing/2014/main" id="{8E08AA47-5D06-4B16-AE66-D19867A3A932}"/>
              </a:ext>
            </a:extLst>
          </p:cNvPr>
          <p:cNvSpPr>
            <a:spLocks noChangeAspect="1"/>
          </p:cNvSpPr>
          <p:nvPr/>
        </p:nvSpPr>
        <p:spPr>
          <a:xfrm>
            <a:off x="5067176" y="2956564"/>
            <a:ext cx="3796862" cy="3796862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1" name="Arc 120">
            <a:extLst>
              <a:ext uri="{FF2B5EF4-FFF2-40B4-BE49-F238E27FC236}">
                <a16:creationId xmlns:a16="http://schemas.microsoft.com/office/drawing/2014/main" id="{AC63B830-3CF4-417F-B845-B05D544124BD}"/>
              </a:ext>
            </a:extLst>
          </p:cNvPr>
          <p:cNvSpPr/>
          <p:nvPr/>
        </p:nvSpPr>
        <p:spPr>
          <a:xfrm>
            <a:off x="6315414" y="1671747"/>
            <a:ext cx="1297166" cy="1297166"/>
          </a:xfrm>
          <a:prstGeom prst="arc">
            <a:avLst>
              <a:gd name="adj1" fmla="val 16977202"/>
              <a:gd name="adj2" fmla="val 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123" name="Object 122">
            <a:extLst>
              <a:ext uri="{FF2B5EF4-FFF2-40B4-BE49-F238E27FC236}">
                <a16:creationId xmlns:a16="http://schemas.microsoft.com/office/drawing/2014/main" id="{8FE5C528-A63A-4982-8D4A-75612D075044}"/>
              </a:ext>
            </a:extLst>
          </p:cNvPr>
          <p:cNvGraphicFramePr>
            <a:graphicFrameLocks/>
          </p:cNvGraphicFramePr>
          <p:nvPr/>
        </p:nvGraphicFramePr>
        <p:xfrm>
          <a:off x="7480533" y="1643784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5" name="Equation" r:id="rId22" imgW="266400" imgH="266400" progId="Equation.DSMT4">
                  <p:embed/>
                </p:oleObj>
              </mc:Choice>
              <mc:Fallback>
                <p:oleObj name="Equation" r:id="rId22" imgW="266400" imgH="266400" progId="Equation.DSMT4">
                  <p:embed/>
                  <p:pic>
                    <p:nvPicPr>
                      <p:cNvPr id="123" name="Object 122">
                        <a:extLst>
                          <a:ext uri="{FF2B5EF4-FFF2-40B4-BE49-F238E27FC236}">
                            <a16:creationId xmlns:a16="http://schemas.microsoft.com/office/drawing/2014/main" id="{8FE5C528-A63A-4982-8D4A-75612D07504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80533" y="1643784"/>
                        <a:ext cx="2667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81" name="Straight Arrow Connector 180">
            <a:extLst>
              <a:ext uri="{FF2B5EF4-FFF2-40B4-BE49-F238E27FC236}">
                <a16:creationId xmlns:a16="http://schemas.microsoft.com/office/drawing/2014/main" id="{2157C5BB-8DA4-48C9-BEC3-20566EF383B8}"/>
              </a:ext>
            </a:extLst>
          </p:cNvPr>
          <p:cNvCxnSpPr>
            <a:cxnSpLocks/>
          </p:cNvCxnSpPr>
          <p:nvPr/>
        </p:nvCxnSpPr>
        <p:spPr>
          <a:xfrm>
            <a:off x="6010787" y="313271"/>
            <a:ext cx="0" cy="105662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Arrow Connector 181">
            <a:extLst>
              <a:ext uri="{FF2B5EF4-FFF2-40B4-BE49-F238E27FC236}">
                <a16:creationId xmlns:a16="http://schemas.microsoft.com/office/drawing/2014/main" id="{59F9785E-90C2-4A47-A052-7DEFA20EFEAD}"/>
              </a:ext>
            </a:extLst>
          </p:cNvPr>
          <p:cNvCxnSpPr>
            <a:cxnSpLocks/>
          </p:cNvCxnSpPr>
          <p:nvPr/>
        </p:nvCxnSpPr>
        <p:spPr>
          <a:xfrm flipV="1">
            <a:off x="6965607" y="52388"/>
            <a:ext cx="0" cy="1619359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3" name="Object 182">
            <a:extLst>
              <a:ext uri="{FF2B5EF4-FFF2-40B4-BE49-F238E27FC236}">
                <a16:creationId xmlns:a16="http://schemas.microsoft.com/office/drawing/2014/main" id="{0C34A719-83F5-4D9D-B71F-396D2C313F45}"/>
              </a:ext>
            </a:extLst>
          </p:cNvPr>
          <p:cNvGraphicFramePr>
            <a:graphicFrameLocks/>
          </p:cNvGraphicFramePr>
          <p:nvPr/>
        </p:nvGraphicFramePr>
        <p:xfrm>
          <a:off x="7343775" y="690563"/>
          <a:ext cx="2921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6" name="Equation" r:id="rId24" imgW="291960" imgH="266400" progId="Equation.DSMT4">
                  <p:embed/>
                </p:oleObj>
              </mc:Choice>
              <mc:Fallback>
                <p:oleObj name="Equation" r:id="rId24" imgW="291960" imgH="266400" progId="Equation.DSMT4">
                  <p:embed/>
                  <p:pic>
                    <p:nvPicPr>
                      <p:cNvPr id="183" name="Object 182">
                        <a:extLst>
                          <a:ext uri="{FF2B5EF4-FFF2-40B4-BE49-F238E27FC236}">
                            <a16:creationId xmlns:a16="http://schemas.microsoft.com/office/drawing/2014/main" id="{0C34A719-83F5-4D9D-B71F-396D2C313F4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3775" y="690563"/>
                        <a:ext cx="2921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84" name="Straight Connector 183">
            <a:extLst>
              <a:ext uri="{FF2B5EF4-FFF2-40B4-BE49-F238E27FC236}">
                <a16:creationId xmlns:a16="http://schemas.microsoft.com/office/drawing/2014/main" id="{D42F6BEA-0B2B-4925-B6A3-882E3AAB734A}"/>
              </a:ext>
            </a:extLst>
          </p:cNvPr>
          <p:cNvCxnSpPr>
            <a:cxnSpLocks/>
          </p:cNvCxnSpPr>
          <p:nvPr/>
        </p:nvCxnSpPr>
        <p:spPr>
          <a:xfrm>
            <a:off x="6036187" y="1478508"/>
            <a:ext cx="12199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5B2210"/>
                </a:gs>
                <a:gs pos="0">
                  <a:srgbClr val="561F1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>
            <a:extLst>
              <a:ext uri="{FF2B5EF4-FFF2-40B4-BE49-F238E27FC236}">
                <a16:creationId xmlns:a16="http://schemas.microsoft.com/office/drawing/2014/main" id="{025EF1D5-BC2F-4F0A-91A9-5FD7B48B2934}"/>
              </a:ext>
            </a:extLst>
          </p:cNvPr>
          <p:cNvCxnSpPr>
            <a:cxnSpLocks/>
          </p:cNvCxnSpPr>
          <p:nvPr/>
        </p:nvCxnSpPr>
        <p:spPr>
          <a:xfrm flipV="1">
            <a:off x="6710449" y="1049087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ECE97E20-7A49-4CA6-9B98-4737027761D2}"/>
              </a:ext>
            </a:extLst>
          </p:cNvPr>
          <p:cNvCxnSpPr>
            <a:cxnSpLocks/>
          </p:cNvCxnSpPr>
          <p:nvPr/>
        </p:nvCxnSpPr>
        <p:spPr>
          <a:xfrm flipV="1">
            <a:off x="6710449" y="61860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2B9D543C-DD88-4CE4-B647-6D18E27110C4}"/>
              </a:ext>
            </a:extLst>
          </p:cNvPr>
          <p:cNvCxnSpPr>
            <a:cxnSpLocks/>
          </p:cNvCxnSpPr>
          <p:nvPr/>
        </p:nvCxnSpPr>
        <p:spPr>
          <a:xfrm flipV="1">
            <a:off x="6710449" y="189725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DCA1CAA8-A750-465C-AB72-E3150FA18263}"/>
              </a:ext>
            </a:extLst>
          </p:cNvPr>
          <p:cNvCxnSpPr>
            <a:cxnSpLocks/>
          </p:cNvCxnSpPr>
          <p:nvPr/>
        </p:nvCxnSpPr>
        <p:spPr>
          <a:xfrm flipV="1">
            <a:off x="6710449" y="40470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8D82C1F3-1C17-4483-8572-746B911939FC}"/>
              </a:ext>
            </a:extLst>
          </p:cNvPr>
          <p:cNvCxnSpPr>
            <a:cxnSpLocks/>
          </p:cNvCxnSpPr>
          <p:nvPr/>
        </p:nvCxnSpPr>
        <p:spPr>
          <a:xfrm flipV="1">
            <a:off x="6710449" y="833586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040A08E1-683C-4071-9F83-89BC4AA6F1CF}"/>
              </a:ext>
            </a:extLst>
          </p:cNvPr>
          <p:cNvCxnSpPr>
            <a:cxnSpLocks/>
          </p:cNvCxnSpPr>
          <p:nvPr/>
        </p:nvCxnSpPr>
        <p:spPr>
          <a:xfrm flipV="1">
            <a:off x="6710449" y="1264068"/>
            <a:ext cx="545656" cy="106372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4B0500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793E48AD-D33F-4323-9315-723CA5A8A96E}"/>
              </a:ext>
            </a:extLst>
          </p:cNvPr>
          <p:cNvCxnSpPr>
            <a:cxnSpLocks/>
          </p:cNvCxnSpPr>
          <p:nvPr/>
        </p:nvCxnSpPr>
        <p:spPr>
          <a:xfrm>
            <a:off x="6709786" y="29609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B8FDC660-819E-407D-A00D-89753A88C059}"/>
              </a:ext>
            </a:extLst>
          </p:cNvPr>
          <p:cNvCxnSpPr>
            <a:cxnSpLocks/>
          </p:cNvCxnSpPr>
          <p:nvPr/>
        </p:nvCxnSpPr>
        <p:spPr>
          <a:xfrm>
            <a:off x="6709786" y="51053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F70E67AC-C054-425C-92B8-8A485D4A32D8}"/>
              </a:ext>
            </a:extLst>
          </p:cNvPr>
          <p:cNvCxnSpPr>
            <a:cxnSpLocks/>
          </p:cNvCxnSpPr>
          <p:nvPr/>
        </p:nvCxnSpPr>
        <p:spPr>
          <a:xfrm>
            <a:off x="6709786" y="724977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820221F2-3E8D-4300-9B6A-F3940FE6C659}"/>
              </a:ext>
            </a:extLst>
          </p:cNvPr>
          <p:cNvCxnSpPr>
            <a:cxnSpLocks/>
          </p:cNvCxnSpPr>
          <p:nvPr/>
        </p:nvCxnSpPr>
        <p:spPr>
          <a:xfrm>
            <a:off x="6709786" y="939417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5B39AC3D-8ACA-49AC-BB4A-321094916250}"/>
              </a:ext>
            </a:extLst>
          </p:cNvPr>
          <p:cNvCxnSpPr>
            <a:cxnSpLocks/>
          </p:cNvCxnSpPr>
          <p:nvPr/>
        </p:nvCxnSpPr>
        <p:spPr>
          <a:xfrm>
            <a:off x="6709786" y="1155459"/>
            <a:ext cx="546319" cy="108068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5504C62-086E-4B20-8742-964C088646BE}"/>
              </a:ext>
            </a:extLst>
          </p:cNvPr>
          <p:cNvCxnSpPr>
            <a:cxnSpLocks/>
          </p:cNvCxnSpPr>
          <p:nvPr/>
        </p:nvCxnSpPr>
        <p:spPr>
          <a:xfrm>
            <a:off x="6709786" y="1369899"/>
            <a:ext cx="546319" cy="108609"/>
          </a:xfrm>
          <a:prstGeom prst="line">
            <a:avLst/>
          </a:prstGeom>
          <a:ln w="47625" cap="rnd">
            <a:gradFill flip="none" rotWithShape="1">
              <a:gsLst>
                <a:gs pos="0">
                  <a:srgbClr val="C48A42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>
            <a:extLst>
              <a:ext uri="{FF2B5EF4-FFF2-40B4-BE49-F238E27FC236}">
                <a16:creationId xmlns:a16="http://schemas.microsoft.com/office/drawing/2014/main" id="{24FADD8C-4D2A-4754-AA32-8022CF8200C8}"/>
              </a:ext>
            </a:extLst>
          </p:cNvPr>
          <p:cNvCxnSpPr>
            <a:cxnSpLocks/>
          </p:cNvCxnSpPr>
          <p:nvPr/>
        </p:nvCxnSpPr>
        <p:spPr>
          <a:xfrm>
            <a:off x="6010787" y="172596"/>
            <a:ext cx="1245318" cy="0"/>
          </a:xfrm>
          <a:prstGeom prst="line">
            <a:avLst/>
          </a:prstGeom>
          <a:ln w="47625" cap="rnd">
            <a:gradFill flip="none" rotWithShape="1">
              <a:gsLst>
                <a:gs pos="50000">
                  <a:srgbClr val="D19C4D"/>
                </a:gs>
                <a:gs pos="0">
                  <a:srgbClr val="D39F4F"/>
                </a:gs>
                <a:gs pos="100000">
                  <a:srgbClr val="8C3F14"/>
                </a:gs>
              </a:gsLst>
              <a:lin ang="0" scaled="1"/>
              <a:tileRect/>
            </a:gra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8" name="Object 197">
            <a:extLst>
              <a:ext uri="{FF2B5EF4-FFF2-40B4-BE49-F238E27FC236}">
                <a16:creationId xmlns:a16="http://schemas.microsoft.com/office/drawing/2014/main" id="{7C3FC56C-B99A-4A58-A227-25C6AD42407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30950" y="304800"/>
          <a:ext cx="1143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7" name="Equation" r:id="rId26" imgW="114120" imgH="266400" progId="Equation.DSMT4">
                  <p:embed/>
                </p:oleObj>
              </mc:Choice>
              <mc:Fallback>
                <p:oleObj name="Equation" r:id="rId26" imgW="114120" imgH="266400" progId="Equation.DSMT4">
                  <p:embed/>
                  <p:pic>
                    <p:nvPicPr>
                      <p:cNvPr id="198" name="Object 197">
                        <a:extLst>
                          <a:ext uri="{FF2B5EF4-FFF2-40B4-BE49-F238E27FC236}">
                            <a16:creationId xmlns:a16="http://schemas.microsoft.com/office/drawing/2014/main" id="{7C3FC56C-B99A-4A58-A227-25C6AD42407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6330950" y="304800"/>
                        <a:ext cx="1143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99" name="Straight Arrow Connector 198">
            <a:extLst>
              <a:ext uri="{FF2B5EF4-FFF2-40B4-BE49-F238E27FC236}">
                <a16:creationId xmlns:a16="http://schemas.microsoft.com/office/drawing/2014/main" id="{7756A2E5-1B7D-45FB-84CB-FC97C014103A}"/>
              </a:ext>
            </a:extLst>
          </p:cNvPr>
          <p:cNvCxnSpPr>
            <a:cxnSpLocks/>
          </p:cNvCxnSpPr>
          <p:nvPr/>
        </p:nvCxnSpPr>
        <p:spPr>
          <a:xfrm flipV="1">
            <a:off x="6180796" y="172596"/>
            <a:ext cx="316811" cy="0"/>
          </a:xfrm>
          <a:prstGeom prst="straightConnector1">
            <a:avLst/>
          </a:prstGeom>
          <a:ln w="38100">
            <a:solidFill>
              <a:srgbClr val="D09A4C"/>
            </a:solidFill>
            <a:tailEnd type="triangle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200" name="Object 199">
            <a:extLst>
              <a:ext uri="{FF2B5EF4-FFF2-40B4-BE49-F238E27FC236}">
                <a16:creationId xmlns:a16="http://schemas.microsoft.com/office/drawing/2014/main" id="{609580BE-A3F3-4FBB-98C0-1ED7130AA55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22938" y="722313"/>
          <a:ext cx="2032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8" name="Equation" r:id="rId28" imgW="203040" imgH="203040" progId="Equation.DSMT4">
                  <p:embed/>
                </p:oleObj>
              </mc:Choice>
              <mc:Fallback>
                <p:oleObj name="Equation" r:id="rId28" imgW="203040" imgH="203040" progId="Equation.DSMT4">
                  <p:embed/>
                  <p:pic>
                    <p:nvPicPr>
                      <p:cNvPr id="200" name="Object 199">
                        <a:extLst>
                          <a:ext uri="{FF2B5EF4-FFF2-40B4-BE49-F238E27FC236}">
                            <a16:creationId xmlns:a16="http://schemas.microsoft.com/office/drawing/2014/main" id="{609580BE-A3F3-4FBB-98C0-1ED7130AA55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5722938" y="722313"/>
                        <a:ext cx="2032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4" name="Group 123">
            <a:extLst>
              <a:ext uri="{FF2B5EF4-FFF2-40B4-BE49-F238E27FC236}">
                <a16:creationId xmlns:a16="http://schemas.microsoft.com/office/drawing/2014/main" id="{04EC96CD-4366-41DB-84AF-EFE5497B9B42}"/>
              </a:ext>
            </a:extLst>
          </p:cNvPr>
          <p:cNvGrpSpPr/>
          <p:nvPr/>
        </p:nvGrpSpPr>
        <p:grpSpPr>
          <a:xfrm>
            <a:off x="6002312" y="3902143"/>
            <a:ext cx="1926590" cy="1905704"/>
            <a:chOff x="2981003" y="2117972"/>
            <a:chExt cx="3438417" cy="3401141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8C10EC20-04A2-41D9-A42B-A9DFE0FA6AC5}"/>
                </a:ext>
              </a:extLst>
            </p:cNvPr>
            <p:cNvSpPr/>
            <p:nvPr/>
          </p:nvSpPr>
          <p:spPr>
            <a:xfrm>
              <a:off x="3010098" y="2120972"/>
              <a:ext cx="3392332" cy="339233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114D92F3-9C91-42F9-9AB3-D6DB90DD04A2}"/>
                </a:ext>
              </a:extLst>
            </p:cNvPr>
            <p:cNvSpPr/>
            <p:nvPr/>
          </p:nvSpPr>
          <p:spPr>
            <a:xfrm rot="10800000">
              <a:off x="4205908" y="2117972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2F9ABE8B-5375-4C23-9A64-720708DFEAA4}"/>
                </a:ext>
              </a:extLst>
            </p:cNvPr>
            <p:cNvSpPr/>
            <p:nvPr/>
          </p:nvSpPr>
          <p:spPr>
            <a:xfrm>
              <a:off x="4193035" y="5394829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BF108FA7-BAA7-4682-9BEC-D69DD85C1AAC}"/>
                </a:ext>
              </a:extLst>
            </p:cNvPr>
            <p:cNvSpPr/>
            <p:nvPr/>
          </p:nvSpPr>
          <p:spPr>
            <a:xfrm rot="16200000">
              <a:off x="5844049" y="3762454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53693FE9-AAA6-4475-9664-1D7AF34E0615}"/>
                </a:ext>
              </a:extLst>
            </p:cNvPr>
            <p:cNvSpPr/>
            <p:nvPr/>
          </p:nvSpPr>
          <p:spPr>
            <a:xfrm rot="5400000">
              <a:off x="2529916" y="3762454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92407D58-7237-474E-A2B6-D5861A7A4B7F}"/>
                </a:ext>
              </a:extLst>
            </p:cNvPr>
            <p:cNvSpPr/>
            <p:nvPr/>
          </p:nvSpPr>
          <p:spPr>
            <a:xfrm rot="2700000">
              <a:off x="5329164" y="2582072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7C52FED5-64B9-4019-B5C7-8433795C62A0}"/>
                </a:ext>
              </a:extLst>
            </p:cNvPr>
            <p:cNvSpPr/>
            <p:nvPr/>
          </p:nvSpPr>
          <p:spPr>
            <a:xfrm rot="13500000">
              <a:off x="3040503" y="4901507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A668C1D2-9C60-4D26-8F7A-F9535349FA12}"/>
                </a:ext>
              </a:extLst>
            </p:cNvPr>
            <p:cNvSpPr/>
            <p:nvPr/>
          </p:nvSpPr>
          <p:spPr>
            <a:xfrm rot="-2700000">
              <a:off x="3040504" y="2593421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700F2AE5-42E0-4172-A00A-4F568D9F8DE0}"/>
                </a:ext>
              </a:extLst>
            </p:cNvPr>
            <p:cNvSpPr/>
            <p:nvPr/>
          </p:nvSpPr>
          <p:spPr>
            <a:xfrm rot="-13500000">
              <a:off x="5358304" y="4906331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34" name="Line 29">
            <a:extLst>
              <a:ext uri="{FF2B5EF4-FFF2-40B4-BE49-F238E27FC236}">
                <a16:creationId xmlns:a16="http://schemas.microsoft.com/office/drawing/2014/main" id="{3009FC4F-30E4-4619-A488-CB3003EA929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911710" y="5432848"/>
            <a:ext cx="66806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135" name="Object 134">
            <a:extLst>
              <a:ext uri="{FF2B5EF4-FFF2-40B4-BE49-F238E27FC236}">
                <a16:creationId xmlns:a16="http://schemas.microsoft.com/office/drawing/2014/main" id="{01B0AE07-C426-40C4-BBFA-B0316CEFB0FB}"/>
              </a:ext>
            </a:extLst>
          </p:cNvPr>
          <p:cNvGraphicFramePr>
            <a:graphicFrameLocks/>
          </p:cNvGraphicFramePr>
          <p:nvPr/>
        </p:nvGraphicFramePr>
        <p:xfrm>
          <a:off x="1734161" y="5247761"/>
          <a:ext cx="1308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39" name="Equation" r:id="rId30" imgW="1307880" imgH="380880" progId="Equation.DSMT4">
                  <p:embed/>
                </p:oleObj>
              </mc:Choice>
              <mc:Fallback>
                <p:oleObj name="Equation" r:id="rId30" imgW="1307880" imgH="380880" progId="Equation.DSMT4">
                  <p:embed/>
                  <p:pic>
                    <p:nvPicPr>
                      <p:cNvPr id="135" name="Object 134">
                        <a:extLst>
                          <a:ext uri="{FF2B5EF4-FFF2-40B4-BE49-F238E27FC236}">
                            <a16:creationId xmlns:a16="http://schemas.microsoft.com/office/drawing/2014/main" id="{01B0AE07-C426-40C4-BBFA-B0316CEFB0F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4161" y="5247761"/>
                        <a:ext cx="1308100" cy="381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6" name="TextBox 135">
            <a:extLst>
              <a:ext uri="{FF2B5EF4-FFF2-40B4-BE49-F238E27FC236}">
                <a16:creationId xmlns:a16="http://schemas.microsoft.com/office/drawing/2014/main" id="{A1FBDC1D-D0DD-43E9-834D-D1371A6FC8DE}"/>
              </a:ext>
            </a:extLst>
          </p:cNvPr>
          <p:cNvSpPr txBox="1"/>
          <p:nvPr/>
        </p:nvSpPr>
        <p:spPr>
          <a:xfrm>
            <a:off x="997911" y="5753278"/>
            <a:ext cx="27774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la tension induite est proportionnelle à la vitesse de rotation </a:t>
            </a:r>
          </a:p>
        </p:txBody>
      </p:sp>
    </p:spTree>
    <p:extLst>
      <p:ext uri="{BB962C8B-B14F-4D97-AF65-F5344CB8AC3E}">
        <p14:creationId xmlns:p14="http://schemas.microsoft.com/office/powerpoint/2010/main" val="3666446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182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8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600094" y="1057275"/>
            <a:ext cx="4122737" cy="2024963"/>
            <a:chOff x="1347788" y="4500666"/>
            <a:chExt cx="4122737" cy="2024963"/>
          </a:xfrm>
        </p:grpSpPr>
        <p:sp>
          <p:nvSpPr>
            <p:cNvPr id="76" name="Line 19"/>
            <p:cNvSpPr>
              <a:spLocks noChangeShapeType="1"/>
            </p:cNvSpPr>
            <p:nvPr/>
          </p:nvSpPr>
          <p:spPr bwMode="auto">
            <a:xfrm>
              <a:off x="4489658" y="4967754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2" name="Line 11"/>
            <p:cNvSpPr>
              <a:spLocks noChangeShapeType="1"/>
            </p:cNvSpPr>
            <p:nvPr/>
          </p:nvSpPr>
          <p:spPr bwMode="auto">
            <a:xfrm>
              <a:off x="1676603" y="4980761"/>
              <a:ext cx="28152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" name="Rectangle 12"/>
            <p:cNvSpPr>
              <a:spLocks noChangeArrowheads="1"/>
            </p:cNvSpPr>
            <p:nvPr/>
          </p:nvSpPr>
          <p:spPr bwMode="auto">
            <a:xfrm>
              <a:off x="2225879" y="4839456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" name="Rectangle 13"/>
            <p:cNvSpPr>
              <a:spLocks noChangeArrowheads="1"/>
            </p:cNvSpPr>
            <p:nvPr/>
          </p:nvSpPr>
          <p:spPr bwMode="auto">
            <a:xfrm>
              <a:off x="3286964" y="4839456"/>
              <a:ext cx="766128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" name="Line 16"/>
            <p:cNvSpPr>
              <a:spLocks noChangeShapeType="1"/>
            </p:cNvSpPr>
            <p:nvPr/>
          </p:nvSpPr>
          <p:spPr bwMode="auto">
            <a:xfrm>
              <a:off x="1675017" y="6510296"/>
              <a:ext cx="28146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77" name="Object 76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861951644"/>
                </p:ext>
              </p:extLst>
            </p:nvPr>
          </p:nvGraphicFramePr>
          <p:xfrm>
            <a:off x="2475394" y="4500666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874" name="Equation" r:id="rId4" imgW="266400" imgH="266400" progId="Equation.DSMT4">
                    <p:embed/>
                  </p:oleObj>
                </mc:Choice>
                <mc:Fallback>
                  <p:oleObj name="Equation" r:id="rId4" imgW="266400" imgH="266400" progId="Equation.DSMT4">
                    <p:embed/>
                    <p:pic>
                      <p:nvPicPr>
                        <p:cNvPr id="77" name="Object 7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75394" y="4500666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8" name="Object 77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797651156"/>
                </p:ext>
              </p:extLst>
            </p:nvPr>
          </p:nvGraphicFramePr>
          <p:xfrm>
            <a:off x="3556482" y="4508604"/>
            <a:ext cx="2286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875" name="Equation" r:id="rId6" imgW="228600" imgH="266400" progId="Equation.DSMT4">
                    <p:embed/>
                  </p:oleObj>
                </mc:Choice>
                <mc:Fallback>
                  <p:oleObj name="Equation" r:id="rId6" imgW="228600" imgH="266400" progId="Equation.DSMT4">
                    <p:embed/>
                    <p:pic>
                      <p:nvPicPr>
                        <p:cNvPr id="78" name="Object 7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6482" y="4508604"/>
                          <a:ext cx="2286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7" name="Object 86"/>
            <p:cNvGraphicFramePr>
              <a:graphicFrameLocks/>
            </p:cNvGraphicFramePr>
            <p:nvPr/>
          </p:nvGraphicFramePr>
          <p:xfrm>
            <a:off x="5203825" y="5562600"/>
            <a:ext cx="2667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876" name="Equation" r:id="rId8" imgW="266400" imgH="380880" progId="Equation.DSMT4">
                    <p:embed/>
                  </p:oleObj>
                </mc:Choice>
                <mc:Fallback>
                  <p:oleObj name="Equation" r:id="rId8" imgW="266400" imgH="380880" progId="Equation.DSMT4">
                    <p:embed/>
                    <p:pic>
                      <p:nvPicPr>
                        <p:cNvPr id="87" name="Object 8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03825" y="5562600"/>
                          <a:ext cx="2667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8" name="Oval 87"/>
            <p:cNvSpPr/>
            <p:nvPr/>
          </p:nvSpPr>
          <p:spPr>
            <a:xfrm>
              <a:off x="4098160" y="5362813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89" name="Straight Arrow Connector 88"/>
            <p:cNvCxnSpPr/>
            <p:nvPr/>
          </p:nvCxnSpPr>
          <p:spPr>
            <a:xfrm rot="16200000">
              <a:off x="1911945" y="4822805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90" name="Object 89"/>
            <p:cNvGraphicFramePr>
              <a:graphicFrameLocks/>
            </p:cNvGraphicFramePr>
            <p:nvPr/>
          </p:nvGraphicFramePr>
          <p:xfrm>
            <a:off x="1844675" y="4568825"/>
            <a:ext cx="1143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877" name="Equation" r:id="rId10" imgW="114120" imgH="266400" progId="Equation.DSMT4">
                    <p:embed/>
                  </p:oleObj>
                </mc:Choice>
                <mc:Fallback>
                  <p:oleObj name="Equation" r:id="rId10" imgW="114120" imgH="266400" progId="Equation.DSMT4">
                    <p:embed/>
                    <p:pic>
                      <p:nvPicPr>
                        <p:cNvPr id="90" name="Object 8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44675" y="4568825"/>
                          <a:ext cx="1143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91" name="Straight Arrow Connector 90"/>
            <p:cNvCxnSpPr/>
            <p:nvPr/>
          </p:nvCxnSpPr>
          <p:spPr>
            <a:xfrm>
              <a:off x="1679543" y="5086279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92" name="Object 91"/>
            <p:cNvGraphicFramePr>
              <a:graphicFrameLocks/>
            </p:cNvGraphicFramePr>
            <p:nvPr/>
          </p:nvGraphicFramePr>
          <p:xfrm>
            <a:off x="1347788" y="5651500"/>
            <a:ext cx="203200" cy="203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878" name="Equation" r:id="rId12" imgW="203040" imgH="203040" progId="Equation.DSMT4">
                    <p:embed/>
                  </p:oleObj>
                </mc:Choice>
                <mc:Fallback>
                  <p:oleObj name="Equation" r:id="rId12" imgW="203040" imgH="203040" progId="Equation.DSMT4">
                    <p:embed/>
                    <p:pic>
                      <p:nvPicPr>
                        <p:cNvPr id="92" name="Object 9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47788" y="5651500"/>
                          <a:ext cx="203200" cy="203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93" name="Straight Arrow Connector 92"/>
            <p:cNvCxnSpPr/>
            <p:nvPr/>
          </p:nvCxnSpPr>
          <p:spPr>
            <a:xfrm>
              <a:off x="5030779" y="5379005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9" name="Object 2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1129123"/>
              </p:ext>
            </p:extLst>
          </p:nvPr>
        </p:nvGraphicFramePr>
        <p:xfrm>
          <a:off x="997783" y="1057275"/>
          <a:ext cx="1574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79" name="Equation" r:id="rId14" imgW="1574640" imgH="736560" progId="Equation.DSMT4">
                  <p:embed/>
                </p:oleObj>
              </mc:Choice>
              <mc:Fallback>
                <p:oleObj name="Equation" r:id="rId14" imgW="1574640" imgH="73656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7783" y="1057275"/>
                        <a:ext cx="15748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6532720"/>
              </p:ext>
            </p:extLst>
          </p:nvPr>
        </p:nvGraphicFramePr>
        <p:xfrm>
          <a:off x="997783" y="2178050"/>
          <a:ext cx="1828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80" name="Equation" r:id="rId16" imgW="1828800" imgH="736560" progId="Equation.DSMT4">
                  <p:embed/>
                </p:oleObj>
              </mc:Choice>
              <mc:Fallback>
                <p:oleObj name="Equation" r:id="rId16" imgW="1828800" imgH="736560" progId="Equation.DSMT4">
                  <p:embed/>
                  <p:pic>
                    <p:nvPicPr>
                      <p:cNvPr id="31" name="Object 30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7783" y="2178050"/>
                        <a:ext cx="18288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Equation de tension et schéma équivalent</a:t>
            </a:r>
          </a:p>
        </p:txBody>
      </p:sp>
      <p:graphicFrame>
        <p:nvGraphicFramePr>
          <p:cNvPr id="56" name="Object 5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5194009"/>
              </p:ext>
            </p:extLst>
          </p:nvPr>
        </p:nvGraphicFramePr>
        <p:xfrm>
          <a:off x="997783" y="3298825"/>
          <a:ext cx="2273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81" name="Equation" r:id="rId18" imgW="2273040" imgH="736560" progId="Equation.DSMT4">
                  <p:embed/>
                </p:oleObj>
              </mc:Choice>
              <mc:Fallback>
                <p:oleObj name="Equation" r:id="rId18" imgW="2273040" imgH="736560" progId="Equation.DSMT4">
                  <p:embed/>
                  <p:pic>
                    <p:nvPicPr>
                      <p:cNvPr id="56" name="Object 55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7783" y="3298825"/>
                        <a:ext cx="2273300" cy="7366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11</a:t>
            </a:fld>
            <a:endParaRPr lang="fr-CH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 flipH="1">
            <a:off x="4550716" y="3631951"/>
            <a:ext cx="3790119" cy="2519917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E7BB60B2-E366-4F6F-B527-53EA2B07028A}"/>
              </a:ext>
            </a:extLst>
          </p:cNvPr>
          <p:cNvGrpSpPr/>
          <p:nvPr/>
        </p:nvGrpSpPr>
        <p:grpSpPr>
          <a:xfrm>
            <a:off x="423192" y="4420145"/>
            <a:ext cx="3703097" cy="1599848"/>
            <a:chOff x="4395269" y="4894260"/>
            <a:chExt cx="3703097" cy="1599848"/>
          </a:xfrm>
        </p:grpSpPr>
        <p:sp>
          <p:nvSpPr>
            <p:cNvPr id="23" name="Line 54">
              <a:extLst>
                <a:ext uri="{FF2B5EF4-FFF2-40B4-BE49-F238E27FC236}">
                  <a16:creationId xmlns:a16="http://schemas.microsoft.com/office/drawing/2014/main" id="{3CE58604-FC08-4180-A6E1-19D0263BA7B3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6740732" y="5271287"/>
              <a:ext cx="0" cy="793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4" name="Line 94">
              <a:extLst>
                <a:ext uri="{FF2B5EF4-FFF2-40B4-BE49-F238E27FC236}">
                  <a16:creationId xmlns:a16="http://schemas.microsoft.com/office/drawing/2014/main" id="{A3432909-4D0C-46FE-BC37-32BE7A71CB1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6728033" y="5493538"/>
              <a:ext cx="0" cy="7680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5" name="Line 96">
              <a:extLst>
                <a:ext uri="{FF2B5EF4-FFF2-40B4-BE49-F238E27FC236}">
                  <a16:creationId xmlns:a16="http://schemas.microsoft.com/office/drawing/2014/main" id="{1A5CA669-71E4-4DF9-B744-C120946627BA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6749463" y="5694356"/>
              <a:ext cx="0" cy="81092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7555046E-96C5-44F1-B1D6-F347D3B98A7B}"/>
                </a:ext>
              </a:extLst>
            </p:cNvPr>
            <p:cNvCxnSpPr>
              <a:cxnSpLocks/>
            </p:cNvCxnSpPr>
            <p:nvPr/>
          </p:nvCxnSpPr>
          <p:spPr>
            <a:xfrm>
              <a:off x="4395269" y="5860419"/>
              <a:ext cx="510133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FEB8F7AA-9B8A-49C6-A293-F13F68B2EF0A}"/>
                </a:ext>
              </a:extLst>
            </p:cNvPr>
            <p:cNvSpPr txBox="1"/>
            <p:nvPr/>
          </p:nvSpPr>
          <p:spPr>
            <a:xfrm>
              <a:off x="5110917" y="4894260"/>
              <a:ext cx="12330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CH"/>
                <a:t>VSI</a:t>
              </a: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48A8968A-5D1E-4FEE-889E-A9EBA002C8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4905402" y="5261028"/>
              <a:ext cx="1644107" cy="12330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83964531-5A4B-4755-9E45-55570BA3A790}"/>
                </a:ext>
              </a:extLst>
            </p:cNvPr>
            <p:cNvGrpSpPr/>
            <p:nvPr/>
          </p:nvGrpSpPr>
          <p:grpSpPr>
            <a:xfrm>
              <a:off x="7115881" y="5378460"/>
              <a:ext cx="982485" cy="982487"/>
              <a:chOff x="4284703" y="3893769"/>
              <a:chExt cx="324000" cy="324000"/>
            </a:xfrm>
          </p:grpSpPr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C99687D1-7B83-486D-9E32-60078429C83A}"/>
                  </a:ext>
                </a:extLst>
              </p:cNvPr>
              <p:cNvGrpSpPr/>
              <p:nvPr/>
            </p:nvGrpSpPr>
            <p:grpSpPr>
              <a:xfrm>
                <a:off x="4284703" y="3893769"/>
                <a:ext cx="324000" cy="324000"/>
                <a:chOff x="2866763" y="3267000"/>
                <a:chExt cx="324000" cy="324000"/>
              </a:xfrm>
            </p:grpSpPr>
            <p:sp>
              <p:nvSpPr>
                <p:cNvPr id="35" name="Oval 34">
                  <a:extLst>
                    <a:ext uri="{FF2B5EF4-FFF2-40B4-BE49-F238E27FC236}">
                      <a16:creationId xmlns:a16="http://schemas.microsoft.com/office/drawing/2014/main" id="{D4FD6E26-AE4E-4D75-BA18-AD6390D86FB0}"/>
                    </a:ext>
                  </a:extLst>
                </p:cNvPr>
                <p:cNvSpPr/>
                <p:nvPr/>
              </p:nvSpPr>
              <p:spPr>
                <a:xfrm>
                  <a:off x="2866763" y="3267000"/>
                  <a:ext cx="324000" cy="324000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9A1DD094-32A9-4A2A-9550-AE053CC75730}"/>
                    </a:ext>
                  </a:extLst>
                </p:cNvPr>
                <p:cNvSpPr/>
                <p:nvPr/>
              </p:nvSpPr>
              <p:spPr>
                <a:xfrm>
                  <a:off x="2908256" y="3307288"/>
                  <a:ext cx="241015" cy="243425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</p:grp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130764BA-765E-42F0-AB6D-66DE4963414E}"/>
                  </a:ext>
                </a:extLst>
              </p:cNvPr>
              <p:cNvSpPr/>
              <p:nvPr/>
            </p:nvSpPr>
            <p:spPr>
              <a:xfrm>
                <a:off x="4383543" y="4028572"/>
                <a:ext cx="122242" cy="53565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46E2B180-57C0-4DD2-B266-6E59411F8E89}"/>
                  </a:ext>
                </a:extLst>
              </p:cNvPr>
              <p:cNvSpPr/>
              <p:nvPr/>
            </p:nvSpPr>
            <p:spPr>
              <a:xfrm>
                <a:off x="4383127" y="4028572"/>
                <a:ext cx="65930" cy="53565"/>
              </a:xfrm>
              <a:prstGeom prst="rect">
                <a:avLst/>
              </a:prstGeom>
              <a:solidFill>
                <a:schemeClr val="tx1"/>
              </a:solidFill>
              <a:ln w="12700" cap="sq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3165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Tension induite de mouvement et</a:t>
            </a:r>
            <a:br>
              <a:rPr lang="fr-CH"/>
            </a:br>
            <a:r>
              <a:rPr lang="fr-CH"/>
              <a:t>schéma équivalent</a:t>
            </a:r>
          </a:p>
          <a:p>
            <a:r>
              <a:rPr lang="fr-CH">
                <a:solidFill>
                  <a:srgbClr val="FF0000"/>
                </a:solidFill>
              </a:rPr>
              <a:t>Bilan de puissance et</a:t>
            </a:r>
            <a:br>
              <a:rPr lang="fr-CH">
                <a:solidFill>
                  <a:srgbClr val="FF0000"/>
                </a:solidFill>
              </a:rPr>
            </a:br>
            <a:r>
              <a:rPr lang="fr-CH">
                <a:solidFill>
                  <a:srgbClr val="FF0000"/>
                </a:solidFill>
              </a:rPr>
              <a:t>couple électromagnétique</a:t>
            </a:r>
          </a:p>
          <a:p>
            <a:r>
              <a:rPr lang="fr-CH"/>
              <a:t>Types de commutation et appellations</a:t>
            </a:r>
          </a:p>
          <a:p>
            <a:r>
              <a:rPr lang="fr-CH"/>
              <a:t>Caractéristique de couple</a:t>
            </a:r>
          </a:p>
          <a:p>
            <a:r>
              <a:rPr lang="fr-CH"/>
              <a:t>Exemple : BMW 130i</a:t>
            </a:r>
          </a:p>
          <a:p>
            <a:endParaRPr lang="fr-CH"/>
          </a:p>
          <a:p>
            <a:endParaRPr lang="fr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D36C51-1988-461F-BEF8-05FE16D0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6239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" name="Object 40"/>
          <p:cNvGraphicFramePr>
            <a:graphicFrameLocks noChangeAspect="1"/>
          </p:cNvGraphicFramePr>
          <p:nvPr/>
        </p:nvGraphicFramePr>
        <p:xfrm>
          <a:off x="1865665" y="1246694"/>
          <a:ext cx="1511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21" name="Equation" r:id="rId4" imgW="1511280" imgH="342720" progId="Equation.DSMT4">
                  <p:embed/>
                </p:oleObj>
              </mc:Choice>
              <mc:Fallback>
                <p:oleObj name="Equation" r:id="rId4" imgW="1511280" imgH="342720" progId="Equation.DSMT4">
                  <p:embed/>
                  <p:pic>
                    <p:nvPicPr>
                      <p:cNvPr id="41" name="Object 4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65665" y="1246694"/>
                        <a:ext cx="1511300" cy="3429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101600" y="-1"/>
            <a:ext cx="5136081" cy="12681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Bilan de puissance et Couple électromagnétique</a:t>
            </a:r>
          </a:p>
        </p:txBody>
      </p:sp>
      <p:graphicFrame>
        <p:nvGraphicFramePr>
          <p:cNvPr id="32" name="Object 31"/>
          <p:cNvGraphicFramePr>
            <a:graphicFrameLocks noChangeAspect="1"/>
          </p:cNvGraphicFramePr>
          <p:nvPr/>
        </p:nvGraphicFramePr>
        <p:xfrm>
          <a:off x="269699" y="2547555"/>
          <a:ext cx="1498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22" name="Equation" r:id="rId6" imgW="1498320" imgH="380880" progId="Equation.DSMT4">
                  <p:embed/>
                </p:oleObj>
              </mc:Choice>
              <mc:Fallback>
                <p:oleObj name="Equation" r:id="rId6" imgW="1498320" imgH="380880" progId="Equation.DSMT4">
                  <p:embed/>
                  <p:pic>
                    <p:nvPicPr>
                      <p:cNvPr id="32" name="Object 3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69699" y="2547555"/>
                        <a:ext cx="14986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/>
          <p:cNvGraphicFramePr>
            <a:graphicFrameLocks noChangeAspect="1"/>
          </p:cNvGraphicFramePr>
          <p:nvPr/>
        </p:nvGraphicFramePr>
        <p:xfrm>
          <a:off x="269699" y="1859025"/>
          <a:ext cx="12065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23" name="Equation" r:id="rId8" imgW="1206360" imgH="457200" progId="Equation.DSMT4">
                  <p:embed/>
                </p:oleObj>
              </mc:Choice>
              <mc:Fallback>
                <p:oleObj name="Equation" r:id="rId8" imgW="1206360" imgH="457200" progId="Equation.DSMT4">
                  <p:embed/>
                  <p:pic>
                    <p:nvPicPr>
                      <p:cNvPr id="36" name="Object 3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69699" y="1859025"/>
                        <a:ext cx="1206500" cy="4572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269699" y="1208594"/>
          <a:ext cx="1524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24" name="Equation" r:id="rId10" imgW="1523880" imgH="419040" progId="Equation.DSMT4">
                  <p:embed/>
                </p:oleObj>
              </mc:Choice>
              <mc:Fallback>
                <p:oleObj name="Equation" r:id="rId10" imgW="1523880" imgH="41904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699" y="1208594"/>
                        <a:ext cx="15240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42"/>
          <p:cNvGraphicFramePr>
            <a:graphicFrameLocks/>
          </p:cNvGraphicFramePr>
          <p:nvPr/>
        </p:nvGraphicFramePr>
        <p:xfrm>
          <a:off x="1779402" y="2543123"/>
          <a:ext cx="1714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25" name="Equation" r:id="rId12" imgW="1714320" imgH="380880" progId="Equation.DSMT4">
                  <p:embed/>
                </p:oleObj>
              </mc:Choice>
              <mc:Fallback>
                <p:oleObj name="Equation" r:id="rId12" imgW="1714320" imgH="380880" progId="Equation.DSMT4">
                  <p:embed/>
                  <p:pic>
                    <p:nvPicPr>
                      <p:cNvPr id="43" name="Object 4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9402" y="2543123"/>
                        <a:ext cx="1714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43"/>
          <p:cNvGraphicFramePr>
            <a:graphicFrameLocks/>
          </p:cNvGraphicFramePr>
          <p:nvPr/>
        </p:nvGraphicFramePr>
        <p:xfrm>
          <a:off x="269699" y="4122622"/>
          <a:ext cx="30861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26" name="Equation" r:id="rId14" imgW="3085920" imgH="723600" progId="Equation.DSMT4">
                  <p:embed/>
                </p:oleObj>
              </mc:Choice>
              <mc:Fallback>
                <p:oleObj name="Equation" r:id="rId14" imgW="3085920" imgH="723600" progId="Equation.DSMT4">
                  <p:embed/>
                  <p:pic>
                    <p:nvPicPr>
                      <p:cNvPr id="44" name="Object 43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699" y="4122622"/>
                        <a:ext cx="3086100" cy="723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44"/>
          <p:cNvGraphicFramePr>
            <a:graphicFrameLocks/>
          </p:cNvGraphicFramePr>
          <p:nvPr/>
        </p:nvGraphicFramePr>
        <p:xfrm>
          <a:off x="3414395" y="4122738"/>
          <a:ext cx="2159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27" name="Equation" r:id="rId16" imgW="2158920" imgH="723600" progId="Equation.DSMT4">
                  <p:embed/>
                </p:oleObj>
              </mc:Choice>
              <mc:Fallback>
                <p:oleObj name="Equation" r:id="rId16" imgW="2158920" imgH="723600" progId="Equation.DSMT4">
                  <p:embed/>
                  <p:pic>
                    <p:nvPicPr>
                      <p:cNvPr id="45" name="Object 44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4395" y="4122738"/>
                        <a:ext cx="2159000" cy="723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45"/>
          <p:cNvGraphicFramePr>
            <a:graphicFrameLocks/>
          </p:cNvGraphicFramePr>
          <p:nvPr/>
        </p:nvGraphicFramePr>
        <p:xfrm>
          <a:off x="1123950" y="5629275"/>
          <a:ext cx="1397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28" name="Equation" r:id="rId18" imgW="1396800" imgH="380880" progId="Equation.DSMT4">
                  <p:embed/>
                </p:oleObj>
              </mc:Choice>
              <mc:Fallback>
                <p:oleObj name="Equation" r:id="rId18" imgW="1396800" imgH="380880" progId="Equation.DSMT4">
                  <p:embed/>
                  <p:pic>
                    <p:nvPicPr>
                      <p:cNvPr id="46" name="Object 45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3950" y="5629275"/>
                        <a:ext cx="1397000" cy="381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TextBox 46"/>
          <p:cNvSpPr txBox="1"/>
          <p:nvPr/>
        </p:nvSpPr>
        <p:spPr>
          <a:xfrm>
            <a:off x="2525358" y="5329680"/>
            <a:ext cx="19884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le couple est proportionnel au courant</a:t>
            </a:r>
          </a:p>
        </p:txBody>
      </p:sp>
      <p:sp>
        <p:nvSpPr>
          <p:cNvPr id="48" name="Line 29"/>
          <p:cNvSpPr>
            <a:spLocks noChangeShapeType="1"/>
          </p:cNvSpPr>
          <p:nvPr/>
        </p:nvSpPr>
        <p:spPr bwMode="auto">
          <a:xfrm flipH="1" flipV="1">
            <a:off x="326098" y="5819920"/>
            <a:ext cx="66806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9" name="Object 48"/>
          <p:cNvGraphicFramePr>
            <a:graphicFrameLocks/>
          </p:cNvGraphicFramePr>
          <p:nvPr/>
        </p:nvGraphicFramePr>
        <p:xfrm>
          <a:off x="269699" y="5031968"/>
          <a:ext cx="1282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29" name="Equation" r:id="rId20" imgW="1282680" imgH="380880" progId="Equation.DSMT4">
                  <p:embed/>
                </p:oleObj>
              </mc:Choice>
              <mc:Fallback>
                <p:oleObj name="Equation" r:id="rId20" imgW="1282680" imgH="380880" progId="Equation.DSMT4">
                  <p:embed/>
                  <p:pic>
                    <p:nvPicPr>
                      <p:cNvPr id="49" name="Object 48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699" y="5031968"/>
                        <a:ext cx="1282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Line 29"/>
          <p:cNvSpPr>
            <a:spLocks noChangeShapeType="1"/>
          </p:cNvSpPr>
          <p:nvPr/>
        </p:nvSpPr>
        <p:spPr bwMode="auto">
          <a:xfrm flipH="1" flipV="1">
            <a:off x="6995690" y="4676947"/>
            <a:ext cx="0" cy="37409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51" name="Object 50"/>
          <p:cNvGraphicFramePr>
            <a:graphicFrameLocks/>
          </p:cNvGraphicFramePr>
          <p:nvPr/>
        </p:nvGraphicFramePr>
        <p:xfrm>
          <a:off x="5916175" y="5117040"/>
          <a:ext cx="2159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30" name="Equation" r:id="rId22" imgW="2158920" imgH="431640" progId="Equation.DSMT4">
                  <p:embed/>
                </p:oleObj>
              </mc:Choice>
              <mc:Fallback>
                <p:oleObj name="Equation" r:id="rId22" imgW="2158920" imgH="43164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6175" y="5117040"/>
                        <a:ext cx="2159000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TextBox 51"/>
          <p:cNvSpPr txBox="1"/>
          <p:nvPr/>
        </p:nvSpPr>
        <p:spPr>
          <a:xfrm>
            <a:off x="6016518" y="5566095"/>
            <a:ext cx="19884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courant en phase avec la tension induite</a:t>
            </a:r>
          </a:p>
        </p:txBody>
      </p:sp>
      <p:sp>
        <p:nvSpPr>
          <p:cNvPr id="53" name="Rectangle 52"/>
          <p:cNvSpPr/>
          <p:nvPr/>
        </p:nvSpPr>
        <p:spPr>
          <a:xfrm>
            <a:off x="5816997" y="5073897"/>
            <a:ext cx="2363491" cy="144652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54" name="Object 53"/>
          <p:cNvGraphicFramePr>
            <a:graphicFrameLocks/>
          </p:cNvGraphicFramePr>
          <p:nvPr/>
        </p:nvGraphicFramePr>
        <p:xfrm>
          <a:off x="308897" y="3272048"/>
          <a:ext cx="2159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31" name="Equation" r:id="rId24" imgW="215640" imgH="266400" progId="Equation.DSMT4">
                  <p:embed/>
                </p:oleObj>
              </mc:Choice>
              <mc:Fallback>
                <p:oleObj name="Equation" r:id="rId24" imgW="215640" imgH="266400" progId="Equation.DSMT4">
                  <p:embed/>
                  <p:pic>
                    <p:nvPicPr>
                      <p:cNvPr id="54" name="Object 53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8897" y="3272048"/>
                        <a:ext cx="2159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" name="Line 29"/>
          <p:cNvSpPr>
            <a:spLocks noChangeShapeType="1"/>
          </p:cNvSpPr>
          <p:nvPr/>
        </p:nvSpPr>
        <p:spPr bwMode="auto">
          <a:xfrm flipH="1" flipV="1">
            <a:off x="623465" y="3385948"/>
            <a:ext cx="370693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6" name="TextBox 55"/>
          <p:cNvSpPr txBox="1"/>
          <p:nvPr/>
        </p:nvSpPr>
        <p:spPr>
          <a:xfrm>
            <a:off x="994158" y="3187544"/>
            <a:ext cx="2843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déphasage entre </a:t>
            </a:r>
            <a:r>
              <a:rPr lang="fr-CH" u="sng"/>
              <a:t>U</a:t>
            </a:r>
            <a:r>
              <a:rPr lang="fr-CH"/>
              <a:t> et </a:t>
            </a:r>
            <a:r>
              <a:rPr lang="fr-CH" u="sng"/>
              <a:t>I</a:t>
            </a:r>
          </a:p>
        </p:txBody>
      </p:sp>
      <p:sp>
        <p:nvSpPr>
          <p:cNvPr id="57" name="Line 29"/>
          <p:cNvSpPr>
            <a:spLocks noChangeShapeType="1"/>
          </p:cNvSpPr>
          <p:nvPr/>
        </p:nvSpPr>
        <p:spPr bwMode="auto">
          <a:xfrm flipH="1" flipV="1">
            <a:off x="623465" y="3744216"/>
            <a:ext cx="370693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9" name="TextBox 58"/>
          <p:cNvSpPr txBox="1"/>
          <p:nvPr/>
        </p:nvSpPr>
        <p:spPr>
          <a:xfrm>
            <a:off x="994157" y="3545812"/>
            <a:ext cx="3293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déphasage entre </a:t>
            </a:r>
            <a:r>
              <a:rPr lang="fr-CH" u="sng"/>
              <a:t>U</a:t>
            </a:r>
            <a:r>
              <a:rPr lang="fr-CH" baseline="-25000"/>
              <a:t>i</a:t>
            </a:r>
            <a:r>
              <a:rPr lang="fr-CH"/>
              <a:t> et </a:t>
            </a:r>
            <a:r>
              <a:rPr lang="fr-CH" u="sng"/>
              <a:t>I</a:t>
            </a:r>
          </a:p>
        </p:txBody>
      </p:sp>
      <p:graphicFrame>
        <p:nvGraphicFramePr>
          <p:cNvPr id="60" name="Object 59"/>
          <p:cNvGraphicFramePr>
            <a:graphicFrameLocks/>
          </p:cNvGraphicFramePr>
          <p:nvPr/>
        </p:nvGraphicFramePr>
        <p:xfrm>
          <a:off x="285848" y="3629864"/>
          <a:ext cx="2921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32" name="Equation" r:id="rId26" imgW="291960" imgH="266400" progId="Equation.DSMT4">
                  <p:embed/>
                </p:oleObj>
              </mc:Choice>
              <mc:Fallback>
                <p:oleObj name="Equation" r:id="rId26" imgW="291960" imgH="266400" progId="Equation.DSMT4">
                  <p:embed/>
                  <p:pic>
                    <p:nvPicPr>
                      <p:cNvPr id="60" name="Object 59"/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848" y="3629864"/>
                        <a:ext cx="292100" cy="266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" name="Object 60"/>
          <p:cNvGraphicFramePr>
            <a:graphicFrameLocks/>
          </p:cNvGraphicFramePr>
          <p:nvPr/>
        </p:nvGraphicFramePr>
        <p:xfrm>
          <a:off x="5636334" y="4315495"/>
          <a:ext cx="1714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33" name="Equation" r:id="rId28" imgW="1714320" imgH="380880" progId="Equation.DSMT4">
                  <p:embed/>
                </p:oleObj>
              </mc:Choice>
              <mc:Fallback>
                <p:oleObj name="Equation" r:id="rId28" imgW="1714320" imgH="380880" progId="Equation.DSMT4">
                  <p:embed/>
                  <p:pic>
                    <p:nvPicPr>
                      <p:cNvPr id="61" name="Object 60"/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6334" y="4315495"/>
                        <a:ext cx="1714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13</a:t>
            </a:fld>
            <a:endParaRPr lang="fr-CH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EF10FE9A-DB85-4849-81BC-B5ECDE72C645}"/>
              </a:ext>
            </a:extLst>
          </p:cNvPr>
          <p:cNvGrpSpPr/>
          <p:nvPr/>
        </p:nvGrpSpPr>
        <p:grpSpPr>
          <a:xfrm>
            <a:off x="4005873" y="88446"/>
            <a:ext cx="5056183" cy="3507406"/>
            <a:chOff x="1688751" y="1535339"/>
            <a:chExt cx="5056183" cy="3507406"/>
          </a:xfrm>
        </p:grpSpPr>
        <p:grpSp>
          <p:nvGrpSpPr>
            <p:cNvPr id="62" name="Group 61">
              <a:extLst>
                <a:ext uri="{FF2B5EF4-FFF2-40B4-BE49-F238E27FC236}">
                  <a16:creationId xmlns:a16="http://schemas.microsoft.com/office/drawing/2014/main" id="{479BD619-B561-43FD-80B7-7B86DF1A8A2B}"/>
                </a:ext>
              </a:extLst>
            </p:cNvPr>
            <p:cNvGrpSpPr/>
            <p:nvPr/>
          </p:nvGrpSpPr>
          <p:grpSpPr>
            <a:xfrm>
              <a:off x="1690714" y="1976200"/>
              <a:ext cx="1741044" cy="1764768"/>
              <a:chOff x="981672" y="1608843"/>
              <a:chExt cx="1741044" cy="1764768"/>
            </a:xfrm>
          </p:grpSpPr>
          <p:sp>
            <p:nvSpPr>
              <p:cNvPr id="82" name="Arrow: Bent-Up 81">
                <a:extLst>
                  <a:ext uri="{FF2B5EF4-FFF2-40B4-BE49-F238E27FC236}">
                    <a16:creationId xmlns:a16="http://schemas.microsoft.com/office/drawing/2014/main" id="{A135406B-743C-47E9-B99B-771BA2AC8897}"/>
                  </a:ext>
                </a:extLst>
              </p:cNvPr>
              <p:cNvSpPr/>
              <p:nvPr/>
            </p:nvSpPr>
            <p:spPr>
              <a:xfrm>
                <a:off x="2226932" y="1608843"/>
                <a:ext cx="495784" cy="1764768"/>
              </a:xfrm>
              <a:prstGeom prst="bentUpArrow">
                <a:avLst>
                  <a:gd name="adj1" fmla="val 42368"/>
                  <a:gd name="adj2" fmla="val 45901"/>
                  <a:gd name="adj3" fmla="val 48728"/>
                </a:avLst>
              </a:prstGeom>
              <a:gradFill flip="none" rotWithShape="1">
                <a:gsLst>
                  <a:gs pos="0">
                    <a:srgbClr val="9DC3E6"/>
                  </a:gs>
                  <a:gs pos="35000">
                    <a:srgbClr val="9DC3E6"/>
                  </a:gs>
                  <a:gs pos="47000">
                    <a:schemeClr val="bg1"/>
                  </a:gs>
                  <a:gs pos="100000">
                    <a:srgbClr val="FF0000"/>
                  </a:gs>
                </a:gsLst>
                <a:path path="circle">
                  <a:fillToRect l="50000" t="130000" r="50000" b="-3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D8A5073F-41D2-49FA-A368-15309D190F63}"/>
                  </a:ext>
                </a:extLst>
              </p:cNvPr>
              <p:cNvSpPr/>
              <p:nvPr/>
            </p:nvSpPr>
            <p:spPr>
              <a:xfrm>
                <a:off x="981672" y="3155284"/>
                <a:ext cx="1614577" cy="212231"/>
              </a:xfrm>
              <a:prstGeom prst="rect">
                <a:avLst/>
              </a:prstGeom>
              <a:solidFill>
                <a:srgbClr val="9DC3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63" name="Right Arrow 33">
              <a:extLst>
                <a:ext uri="{FF2B5EF4-FFF2-40B4-BE49-F238E27FC236}">
                  <a16:creationId xmlns:a16="http://schemas.microsoft.com/office/drawing/2014/main" id="{7389D5E1-3EBC-4E2B-90C7-2AB3650F64DD}"/>
                </a:ext>
              </a:extLst>
            </p:cNvPr>
            <p:cNvSpPr/>
            <p:nvPr/>
          </p:nvSpPr>
          <p:spPr>
            <a:xfrm>
              <a:off x="1688751" y="3308065"/>
              <a:ext cx="5056183" cy="1499771"/>
            </a:xfrm>
            <a:prstGeom prst="rightArrow">
              <a:avLst>
                <a:gd name="adj1" fmla="val 44178"/>
                <a:gd name="adj2" fmla="val 50000"/>
              </a:avLst>
            </a:prstGeom>
            <a:gradFill>
              <a:gsLst>
                <a:gs pos="0">
                  <a:schemeClr val="accent1">
                    <a:lumMod val="20000"/>
                    <a:lumOff val="80000"/>
                  </a:schemeClr>
                </a:gs>
                <a:gs pos="71000">
                  <a:schemeClr val="accent1">
                    <a:lumMod val="60000"/>
                    <a:lumOff val="40000"/>
                  </a:schemeClr>
                </a:gs>
              </a:gsLst>
              <a:lin ang="108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4" name="Line 19">
              <a:extLst>
                <a:ext uri="{FF2B5EF4-FFF2-40B4-BE49-F238E27FC236}">
                  <a16:creationId xmlns:a16="http://schemas.microsoft.com/office/drawing/2014/main" id="{DA152C62-DE70-414B-8D5F-BB7A6EA61F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54731" y="3269848"/>
              <a:ext cx="0" cy="15578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5" name="Line 11">
              <a:extLst>
                <a:ext uri="{FF2B5EF4-FFF2-40B4-BE49-F238E27FC236}">
                  <a16:creationId xmlns:a16="http://schemas.microsoft.com/office/drawing/2014/main" id="{CFF24CFB-00EF-43B3-81B3-990CBE9B0B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92939" y="3274617"/>
              <a:ext cx="326179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074E2CE2-E9B5-45AB-9164-1EAA53F4DE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42215" y="3141550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EADD5B4F-3A01-4DA6-BD9C-E9E63715C8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3300" y="3141550"/>
              <a:ext cx="766128" cy="28733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" name="Line 16">
              <a:extLst>
                <a:ext uri="{FF2B5EF4-FFF2-40B4-BE49-F238E27FC236}">
                  <a16:creationId xmlns:a16="http://schemas.microsoft.com/office/drawing/2014/main" id="{555C25D7-E84E-4AEF-BD85-AE27893B61B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91353" y="4812390"/>
              <a:ext cx="326337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69" name="Object 68">
              <a:extLst>
                <a:ext uri="{FF2B5EF4-FFF2-40B4-BE49-F238E27FC236}">
                  <a16:creationId xmlns:a16="http://schemas.microsoft.com/office/drawing/2014/main" id="{870FF21A-1F99-43AD-9B9C-F6E68F8B7F0D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671269936"/>
                </p:ext>
              </p:extLst>
            </p:nvPr>
          </p:nvGraphicFramePr>
          <p:xfrm>
            <a:off x="3079070" y="2802444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34" name="Equation" r:id="rId30" imgW="266400" imgH="266400" progId="Equation.DSMT4">
                    <p:embed/>
                  </p:oleObj>
                </mc:Choice>
                <mc:Fallback>
                  <p:oleObj name="Equation" r:id="rId30" imgW="266400" imgH="266400" progId="Equation.DSMT4">
                    <p:embed/>
                    <p:pic>
                      <p:nvPicPr>
                        <p:cNvPr id="16" name="Object 1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79070" y="2802444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0" name="Object 69">
              <a:extLst>
                <a:ext uri="{FF2B5EF4-FFF2-40B4-BE49-F238E27FC236}">
                  <a16:creationId xmlns:a16="http://schemas.microsoft.com/office/drawing/2014/main" id="{99EDF485-330E-49D1-948B-5B05EC08CA2D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275802130"/>
                </p:ext>
              </p:extLst>
            </p:nvPr>
          </p:nvGraphicFramePr>
          <p:xfrm>
            <a:off x="3970338" y="2732405"/>
            <a:ext cx="6350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35" name="Equation" r:id="rId32" imgW="634680" imgH="380880" progId="Equation.DSMT4">
                    <p:embed/>
                  </p:oleObj>
                </mc:Choice>
                <mc:Fallback>
                  <p:oleObj name="Equation" r:id="rId32" imgW="634680" imgH="380880" progId="Equation.DSMT4">
                    <p:embed/>
                    <p:pic>
                      <p:nvPicPr>
                        <p:cNvPr id="19" name="Object 1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70338" y="2732405"/>
                          <a:ext cx="6350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" name="Object 70">
              <a:extLst>
                <a:ext uri="{FF2B5EF4-FFF2-40B4-BE49-F238E27FC236}">
                  <a16:creationId xmlns:a16="http://schemas.microsoft.com/office/drawing/2014/main" id="{488A2C05-3B08-4836-B27D-5ED890BF7664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844861697"/>
                </p:ext>
              </p:extLst>
            </p:nvPr>
          </p:nvGraphicFramePr>
          <p:xfrm>
            <a:off x="6237288" y="3864293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36" name="Equation" r:id="rId34" imgW="330120" imgH="380880" progId="Equation.DSMT4">
                    <p:embed/>
                  </p:oleObj>
                </mc:Choice>
                <mc:Fallback>
                  <p:oleObj name="Equation" r:id="rId34" imgW="330120" imgH="380880" progId="Equation.DSMT4">
                    <p:embed/>
                    <p:pic>
                      <p:nvPicPr>
                        <p:cNvPr id="20" name="Object 1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37288" y="3864293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37DB2472-3454-4579-8055-FB2892342123}"/>
                </a:ext>
              </a:extLst>
            </p:cNvPr>
            <p:cNvSpPr/>
            <p:nvPr/>
          </p:nvSpPr>
          <p:spPr>
            <a:xfrm>
              <a:off x="5163233" y="3664907"/>
              <a:ext cx="782995" cy="78299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73" name="Straight Arrow Connector 72">
              <a:extLst>
                <a:ext uri="{FF2B5EF4-FFF2-40B4-BE49-F238E27FC236}">
                  <a16:creationId xmlns:a16="http://schemas.microsoft.com/office/drawing/2014/main" id="{80FE6E0D-3F2A-4AA6-9E84-2EC9BAB6FDE7}"/>
                </a:ext>
              </a:extLst>
            </p:cNvPr>
            <p:cNvCxnSpPr/>
            <p:nvPr/>
          </p:nvCxnSpPr>
          <p:spPr>
            <a:xfrm rot="16200000">
              <a:off x="2528281" y="3116661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4" name="Object 73">
              <a:extLst>
                <a:ext uri="{FF2B5EF4-FFF2-40B4-BE49-F238E27FC236}">
                  <a16:creationId xmlns:a16="http://schemas.microsoft.com/office/drawing/2014/main" id="{7F15174A-4473-44FC-810D-E574759AEB6F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843826930"/>
                </p:ext>
              </p:extLst>
            </p:nvPr>
          </p:nvGraphicFramePr>
          <p:xfrm>
            <a:off x="2416448" y="2839274"/>
            <a:ext cx="2032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37" name="Equation" r:id="rId36" imgW="203040" imgH="330120" progId="Equation.DSMT4">
                    <p:embed/>
                  </p:oleObj>
                </mc:Choice>
                <mc:Fallback>
                  <p:oleObj name="Equation" r:id="rId36" imgW="203040" imgH="330120" progId="Equation.DSMT4">
                    <p:embed/>
                    <p:pic>
                      <p:nvPicPr>
                        <p:cNvPr id="23" name="Object 2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16448" y="2839274"/>
                          <a:ext cx="2032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75" name="Straight Arrow Connector 74">
              <a:extLst>
                <a:ext uri="{FF2B5EF4-FFF2-40B4-BE49-F238E27FC236}">
                  <a16:creationId xmlns:a16="http://schemas.microsoft.com/office/drawing/2014/main" id="{063EB7C6-F1A9-441E-ADEA-BEFA45D88ADE}"/>
                </a:ext>
              </a:extLst>
            </p:cNvPr>
            <p:cNvCxnSpPr/>
            <p:nvPr/>
          </p:nvCxnSpPr>
          <p:spPr>
            <a:xfrm>
              <a:off x="2295879" y="3388373"/>
              <a:ext cx="0" cy="12990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76" name="Object 75">
              <a:extLst>
                <a:ext uri="{FF2B5EF4-FFF2-40B4-BE49-F238E27FC236}">
                  <a16:creationId xmlns:a16="http://schemas.microsoft.com/office/drawing/2014/main" id="{E6D61DF8-4184-412E-8A70-7D27F61C6E6C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168935888"/>
                </p:ext>
              </p:extLst>
            </p:nvPr>
          </p:nvGraphicFramePr>
          <p:xfrm>
            <a:off x="2379762" y="3890187"/>
            <a:ext cx="2667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38" name="Equation" r:id="rId38" imgW="266400" imgH="330120" progId="Equation.DSMT4">
                    <p:embed/>
                  </p:oleObj>
                </mc:Choice>
                <mc:Fallback>
                  <p:oleObj name="Equation" r:id="rId38" imgW="266400" imgH="330120" progId="Equation.DSMT4">
                    <p:embed/>
                    <p:pic>
                      <p:nvPicPr>
                        <p:cNvPr id="25" name="Object 2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79762" y="3890187"/>
                          <a:ext cx="2667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id="{2A68A741-A117-427D-832E-BA0F888BE74C}"/>
                </a:ext>
              </a:extLst>
            </p:cNvPr>
            <p:cNvCxnSpPr/>
            <p:nvPr/>
          </p:nvCxnSpPr>
          <p:spPr>
            <a:xfrm>
              <a:off x="6095852" y="3681099"/>
              <a:ext cx="0" cy="78299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Line 19">
              <a:extLst>
                <a:ext uri="{FF2B5EF4-FFF2-40B4-BE49-F238E27FC236}">
                  <a16:creationId xmlns:a16="http://schemas.microsoft.com/office/drawing/2014/main" id="{F45E3772-45F9-4886-990B-0B110394D97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04398" y="2796938"/>
              <a:ext cx="0" cy="224580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79" name="Object 78">
              <a:extLst>
                <a:ext uri="{FF2B5EF4-FFF2-40B4-BE49-F238E27FC236}">
                  <a16:creationId xmlns:a16="http://schemas.microsoft.com/office/drawing/2014/main" id="{8A22B759-DE54-487F-A138-379A5ACBE742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37820095"/>
                </p:ext>
              </p:extLst>
            </p:nvPr>
          </p:nvGraphicFramePr>
          <p:xfrm>
            <a:off x="5076365" y="2757233"/>
            <a:ext cx="406400" cy="3794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39" name="Equation" r:id="rId40" imgW="406080" imgH="380880" progId="Equation.DSMT4">
                    <p:embed/>
                  </p:oleObj>
                </mc:Choice>
                <mc:Fallback>
                  <p:oleObj name="Equation" r:id="rId40" imgW="406080" imgH="380880" progId="Equation.DSMT4">
                    <p:embed/>
                    <p:pic>
                      <p:nvPicPr>
                        <p:cNvPr id="31" name="Object 3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76365" y="2757233"/>
                          <a:ext cx="406400" cy="3794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0" name="Object 79">
              <a:extLst>
                <a:ext uri="{FF2B5EF4-FFF2-40B4-BE49-F238E27FC236}">
                  <a16:creationId xmlns:a16="http://schemas.microsoft.com/office/drawing/2014/main" id="{1DB7AEAF-282D-4C21-91F6-6AE316833D67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602715807"/>
                </p:ext>
              </p:extLst>
            </p:nvPr>
          </p:nvGraphicFramePr>
          <p:xfrm>
            <a:off x="1711725" y="3840481"/>
            <a:ext cx="317500" cy="3794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40" name="Equation" r:id="rId42" imgW="317160" imgH="380880" progId="Equation.DSMT4">
                    <p:embed/>
                  </p:oleObj>
                </mc:Choice>
                <mc:Fallback>
                  <p:oleObj name="Equation" r:id="rId42" imgW="317160" imgH="380880" progId="Equation.DSMT4">
                    <p:embed/>
                    <p:pic>
                      <p:nvPicPr>
                        <p:cNvPr id="35" name="Object 3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11725" y="3840481"/>
                          <a:ext cx="317500" cy="379413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1" name="Object 80">
              <a:extLst>
                <a:ext uri="{FF2B5EF4-FFF2-40B4-BE49-F238E27FC236}">
                  <a16:creationId xmlns:a16="http://schemas.microsoft.com/office/drawing/2014/main" id="{F723659C-1363-4059-AD2D-0F93DBA23793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224683358"/>
                </p:ext>
              </p:extLst>
            </p:nvPr>
          </p:nvGraphicFramePr>
          <p:xfrm>
            <a:off x="3079152" y="1535339"/>
            <a:ext cx="241300" cy="419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041" name="Equation" r:id="rId44" imgW="241200" imgH="419040" progId="Equation.DSMT4">
                    <p:embed/>
                  </p:oleObj>
                </mc:Choice>
                <mc:Fallback>
                  <p:oleObj name="Equation" r:id="rId44" imgW="241200" imgH="419040" progId="Equation.DSMT4">
                    <p:embed/>
                    <p:pic>
                      <p:nvPicPr>
                        <p:cNvPr id="39" name="Object 3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79152" y="1535339"/>
                          <a:ext cx="241300" cy="4191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84864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 animBg="1"/>
      <p:bldP spid="50" grpId="0" animBg="1"/>
      <p:bldP spid="52" grpId="0"/>
      <p:bldP spid="53" grpId="0" animBg="1"/>
      <p:bldP spid="55" grpId="0" animBg="1"/>
      <p:bldP spid="56" grpId="0"/>
      <p:bldP spid="57" grpId="0" animBg="1"/>
      <p:bldP spid="5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Object 43"/>
          <p:cNvGraphicFramePr>
            <a:graphicFrameLocks/>
          </p:cNvGraphicFramePr>
          <p:nvPr/>
        </p:nvGraphicFramePr>
        <p:xfrm>
          <a:off x="269699" y="757636"/>
          <a:ext cx="30861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917" name="Equation" r:id="rId4" imgW="3085920" imgH="723600" progId="Equation.DSMT4">
                  <p:embed/>
                </p:oleObj>
              </mc:Choice>
              <mc:Fallback>
                <p:oleObj name="Equation" r:id="rId4" imgW="3085920" imgH="723600" progId="Equation.DSMT4">
                  <p:embed/>
                  <p:pic>
                    <p:nvPicPr>
                      <p:cNvPr id="44" name="Object 43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699" y="757636"/>
                        <a:ext cx="3086100" cy="723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44"/>
          <p:cNvGraphicFramePr>
            <a:graphicFrameLocks/>
          </p:cNvGraphicFramePr>
          <p:nvPr/>
        </p:nvGraphicFramePr>
        <p:xfrm>
          <a:off x="3414395" y="757752"/>
          <a:ext cx="2159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918" name="Equation" r:id="rId6" imgW="2158920" imgH="723600" progId="Equation.DSMT4">
                  <p:embed/>
                </p:oleObj>
              </mc:Choice>
              <mc:Fallback>
                <p:oleObj name="Equation" r:id="rId6" imgW="2158920" imgH="723600" progId="Equation.DSMT4">
                  <p:embed/>
                  <p:pic>
                    <p:nvPicPr>
                      <p:cNvPr id="45" name="Object 44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4395" y="757752"/>
                        <a:ext cx="2159000" cy="723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45"/>
          <p:cNvGraphicFramePr>
            <a:graphicFrameLocks/>
          </p:cNvGraphicFramePr>
          <p:nvPr/>
        </p:nvGraphicFramePr>
        <p:xfrm>
          <a:off x="1123950" y="2264289"/>
          <a:ext cx="1397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919" name="Equation" r:id="rId8" imgW="1396800" imgH="380880" progId="Equation.DSMT4">
                  <p:embed/>
                </p:oleObj>
              </mc:Choice>
              <mc:Fallback>
                <p:oleObj name="Equation" r:id="rId8" imgW="1396800" imgH="380880" progId="Equation.DSMT4">
                  <p:embed/>
                  <p:pic>
                    <p:nvPicPr>
                      <p:cNvPr id="46" name="Object 45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3950" y="2264289"/>
                        <a:ext cx="1397000" cy="381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TextBox 46"/>
          <p:cNvSpPr txBox="1"/>
          <p:nvPr/>
        </p:nvSpPr>
        <p:spPr>
          <a:xfrm>
            <a:off x="2525358" y="1964694"/>
            <a:ext cx="19884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le couple est proportionnel au courant</a:t>
            </a:r>
          </a:p>
        </p:txBody>
      </p:sp>
      <p:sp>
        <p:nvSpPr>
          <p:cNvPr id="48" name="Line 29"/>
          <p:cNvSpPr>
            <a:spLocks noChangeShapeType="1"/>
          </p:cNvSpPr>
          <p:nvPr/>
        </p:nvSpPr>
        <p:spPr bwMode="auto">
          <a:xfrm flipH="1" flipV="1">
            <a:off x="326098" y="2454934"/>
            <a:ext cx="66806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9" name="Object 48"/>
          <p:cNvGraphicFramePr>
            <a:graphicFrameLocks/>
          </p:cNvGraphicFramePr>
          <p:nvPr/>
        </p:nvGraphicFramePr>
        <p:xfrm>
          <a:off x="269699" y="1666982"/>
          <a:ext cx="1282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920" name="Equation" r:id="rId10" imgW="1282680" imgH="380880" progId="Equation.DSMT4">
                  <p:embed/>
                </p:oleObj>
              </mc:Choice>
              <mc:Fallback>
                <p:oleObj name="Equation" r:id="rId10" imgW="1282680" imgH="380880" progId="Equation.DSMT4">
                  <p:embed/>
                  <p:pic>
                    <p:nvPicPr>
                      <p:cNvPr id="49" name="Object 4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699" y="1666982"/>
                        <a:ext cx="1282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Line 29"/>
          <p:cNvSpPr>
            <a:spLocks noChangeShapeType="1"/>
          </p:cNvSpPr>
          <p:nvPr/>
        </p:nvSpPr>
        <p:spPr bwMode="auto">
          <a:xfrm flipH="1" flipV="1">
            <a:off x="6995690" y="1311961"/>
            <a:ext cx="0" cy="37409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51" name="Object 50"/>
          <p:cNvGraphicFramePr>
            <a:graphicFrameLocks/>
          </p:cNvGraphicFramePr>
          <p:nvPr/>
        </p:nvGraphicFramePr>
        <p:xfrm>
          <a:off x="5916175" y="1752054"/>
          <a:ext cx="2159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921" name="Equation" r:id="rId12" imgW="2158920" imgH="431640" progId="Equation.DSMT4">
                  <p:embed/>
                </p:oleObj>
              </mc:Choice>
              <mc:Fallback>
                <p:oleObj name="Equation" r:id="rId12" imgW="2158920" imgH="43164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6175" y="1752054"/>
                        <a:ext cx="2159000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TextBox 51"/>
          <p:cNvSpPr txBox="1"/>
          <p:nvPr/>
        </p:nvSpPr>
        <p:spPr>
          <a:xfrm>
            <a:off x="6016518" y="2201109"/>
            <a:ext cx="19884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courant en phase avec la tension induite</a:t>
            </a:r>
          </a:p>
        </p:txBody>
      </p:sp>
      <p:sp>
        <p:nvSpPr>
          <p:cNvPr id="53" name="Rectangle 52"/>
          <p:cNvSpPr/>
          <p:nvPr/>
        </p:nvSpPr>
        <p:spPr>
          <a:xfrm>
            <a:off x="5816997" y="1708911"/>
            <a:ext cx="2363491" cy="144652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61" name="Object 60"/>
          <p:cNvGraphicFramePr>
            <a:graphicFrameLocks/>
          </p:cNvGraphicFramePr>
          <p:nvPr/>
        </p:nvGraphicFramePr>
        <p:xfrm>
          <a:off x="5636334" y="950509"/>
          <a:ext cx="1714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922" name="Equation" r:id="rId14" imgW="1714320" imgH="380880" progId="Equation.DSMT4">
                  <p:embed/>
                </p:oleObj>
              </mc:Choice>
              <mc:Fallback>
                <p:oleObj name="Equation" r:id="rId14" imgW="1714320" imgH="380880" progId="Equation.DSMT4">
                  <p:embed/>
                  <p:pic>
                    <p:nvPicPr>
                      <p:cNvPr id="61" name="Object 60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6334" y="950509"/>
                        <a:ext cx="1714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14</a:t>
            </a:fld>
            <a:endParaRPr lang="fr-CH"/>
          </a:p>
        </p:txBody>
      </p:sp>
      <p:sp>
        <p:nvSpPr>
          <p:cNvPr id="58" name="Title 1">
            <a:extLst>
              <a:ext uri="{FF2B5EF4-FFF2-40B4-BE49-F238E27FC236}">
                <a16:creationId xmlns:a16="http://schemas.microsoft.com/office/drawing/2014/main" id="{A0FD18F1-DDB5-44A5-A576-4D1DC5196C1D}"/>
              </a:ext>
            </a:extLst>
          </p:cNvPr>
          <p:cNvSpPr txBox="1">
            <a:spLocks/>
          </p:cNvSpPr>
          <p:nvPr/>
        </p:nvSpPr>
        <p:spPr>
          <a:xfrm>
            <a:off x="628648" y="0"/>
            <a:ext cx="8445609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Couple électromagnétique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A32A9AD4-9DDC-4AE4-B9DD-2C3D0BE4E712}"/>
              </a:ext>
            </a:extLst>
          </p:cNvPr>
          <p:cNvSpPr txBox="1"/>
          <p:nvPr/>
        </p:nvSpPr>
        <p:spPr>
          <a:xfrm>
            <a:off x="5509419" y="3351006"/>
            <a:ext cx="3002618" cy="12618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CH"/>
              <a:t>Lorsque </a:t>
            </a:r>
            <a:r>
              <a:rPr lang="el-GR" sz="2000">
                <a:latin typeface="Times New Roman" panose="02020603050405020304" pitchFamily="18" charset="0"/>
                <a:cs typeface="Times New Roman" panose="02020603050405020304" pitchFamily="18" charset="0"/>
              </a:rPr>
              <a:t>Ψ</a:t>
            </a:r>
            <a: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  <a:t>=0</a:t>
            </a:r>
            <a:b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CH" sz="2000" u="sng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fr-CH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fr-CH"/>
              <a:t> et </a:t>
            </a:r>
            <a:r>
              <a:rPr lang="fr-CH" sz="2000" u="sng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fr-CH"/>
              <a:t> sont en phase</a:t>
            </a:r>
            <a:br>
              <a:rPr lang="fr-CH"/>
            </a:br>
            <a:r>
              <a:rPr lang="fr-CH"/>
              <a:t>les 2 champs sont à 90°</a:t>
            </a:r>
            <a:br>
              <a:rPr lang="fr-CH"/>
            </a:br>
            <a:r>
              <a:rPr lang="fr-CH"/>
              <a:t>le couple est maximum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A8A8BFE5-69C3-4BD0-9D56-31AAD3C62B2D}"/>
              </a:ext>
            </a:extLst>
          </p:cNvPr>
          <p:cNvGrpSpPr/>
          <p:nvPr/>
        </p:nvGrpSpPr>
        <p:grpSpPr>
          <a:xfrm>
            <a:off x="839152" y="3047351"/>
            <a:ext cx="3703097" cy="1599848"/>
            <a:chOff x="4395269" y="4894260"/>
            <a:chExt cx="3703097" cy="1599848"/>
          </a:xfrm>
        </p:grpSpPr>
        <p:sp>
          <p:nvSpPr>
            <p:cNvPr id="66" name="Line 54">
              <a:extLst>
                <a:ext uri="{FF2B5EF4-FFF2-40B4-BE49-F238E27FC236}">
                  <a16:creationId xmlns:a16="http://schemas.microsoft.com/office/drawing/2014/main" id="{19C04821-EE1D-4961-94AD-5919A4B447D4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6740732" y="5271287"/>
              <a:ext cx="0" cy="793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7" name="Line 94">
              <a:extLst>
                <a:ext uri="{FF2B5EF4-FFF2-40B4-BE49-F238E27FC236}">
                  <a16:creationId xmlns:a16="http://schemas.microsoft.com/office/drawing/2014/main" id="{6B01195A-2F2B-46AB-A1C1-535D14D7066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6728033" y="5493538"/>
              <a:ext cx="0" cy="7680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68" name="Line 96">
              <a:extLst>
                <a:ext uri="{FF2B5EF4-FFF2-40B4-BE49-F238E27FC236}">
                  <a16:creationId xmlns:a16="http://schemas.microsoft.com/office/drawing/2014/main" id="{2282A17F-C547-44A2-881C-3AE56D2E0BB2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6749463" y="5694356"/>
              <a:ext cx="0" cy="81092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D5F9F1D1-2F9C-48F4-A084-816FF1F4E7BB}"/>
                </a:ext>
              </a:extLst>
            </p:cNvPr>
            <p:cNvCxnSpPr>
              <a:cxnSpLocks/>
            </p:cNvCxnSpPr>
            <p:nvPr/>
          </p:nvCxnSpPr>
          <p:spPr>
            <a:xfrm>
              <a:off x="4395269" y="5860419"/>
              <a:ext cx="510133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DF0DAAD1-B8F9-4BD9-8C04-F8B6806A93A8}"/>
                </a:ext>
              </a:extLst>
            </p:cNvPr>
            <p:cNvSpPr txBox="1"/>
            <p:nvPr/>
          </p:nvSpPr>
          <p:spPr>
            <a:xfrm>
              <a:off x="5110917" y="4894260"/>
              <a:ext cx="12330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CH"/>
                <a:t>VSI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D2ACF1C2-B8CE-41A2-B24C-07E227273D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4905402" y="5261028"/>
              <a:ext cx="1644107" cy="12330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2F3A0166-3F85-4FEA-B81F-40247030C0F4}"/>
                </a:ext>
              </a:extLst>
            </p:cNvPr>
            <p:cNvGrpSpPr/>
            <p:nvPr/>
          </p:nvGrpSpPr>
          <p:grpSpPr>
            <a:xfrm>
              <a:off x="7115881" y="5378460"/>
              <a:ext cx="982485" cy="982487"/>
              <a:chOff x="4284703" y="3893769"/>
              <a:chExt cx="324000" cy="324000"/>
            </a:xfrm>
          </p:grpSpPr>
          <p:grpSp>
            <p:nvGrpSpPr>
              <p:cNvPr id="73" name="Group 72">
                <a:extLst>
                  <a:ext uri="{FF2B5EF4-FFF2-40B4-BE49-F238E27FC236}">
                    <a16:creationId xmlns:a16="http://schemas.microsoft.com/office/drawing/2014/main" id="{CD95160C-9A60-447A-B1DD-AD2EE1ADE8FD}"/>
                  </a:ext>
                </a:extLst>
              </p:cNvPr>
              <p:cNvGrpSpPr/>
              <p:nvPr/>
            </p:nvGrpSpPr>
            <p:grpSpPr>
              <a:xfrm>
                <a:off x="4284703" y="3893769"/>
                <a:ext cx="324000" cy="324000"/>
                <a:chOff x="2866763" y="3267000"/>
                <a:chExt cx="324000" cy="324000"/>
              </a:xfrm>
            </p:grpSpPr>
            <p:sp>
              <p:nvSpPr>
                <p:cNvPr id="76" name="Oval 75">
                  <a:extLst>
                    <a:ext uri="{FF2B5EF4-FFF2-40B4-BE49-F238E27FC236}">
                      <a16:creationId xmlns:a16="http://schemas.microsoft.com/office/drawing/2014/main" id="{6409D495-33AC-44F4-B28C-FE7F962E34B7}"/>
                    </a:ext>
                  </a:extLst>
                </p:cNvPr>
                <p:cNvSpPr/>
                <p:nvPr/>
              </p:nvSpPr>
              <p:spPr>
                <a:xfrm>
                  <a:off x="2866763" y="3267000"/>
                  <a:ext cx="324000" cy="324000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  <p:sp>
              <p:nvSpPr>
                <p:cNvPr id="77" name="Oval 76">
                  <a:extLst>
                    <a:ext uri="{FF2B5EF4-FFF2-40B4-BE49-F238E27FC236}">
                      <a16:creationId xmlns:a16="http://schemas.microsoft.com/office/drawing/2014/main" id="{2C4330CC-2706-456C-A056-63CF5F440626}"/>
                    </a:ext>
                  </a:extLst>
                </p:cNvPr>
                <p:cNvSpPr/>
                <p:nvPr/>
              </p:nvSpPr>
              <p:spPr>
                <a:xfrm>
                  <a:off x="2908256" y="3307288"/>
                  <a:ext cx="241015" cy="243425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</p:grp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A9C4C719-06CA-4B02-AF44-C08A80FB5B49}"/>
                  </a:ext>
                </a:extLst>
              </p:cNvPr>
              <p:cNvSpPr/>
              <p:nvPr/>
            </p:nvSpPr>
            <p:spPr>
              <a:xfrm>
                <a:off x="4383543" y="4028572"/>
                <a:ext cx="122242" cy="53565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F03244B7-2184-456A-A68E-4EBCBFC9EEA6}"/>
                  </a:ext>
                </a:extLst>
              </p:cNvPr>
              <p:cNvSpPr/>
              <p:nvPr/>
            </p:nvSpPr>
            <p:spPr>
              <a:xfrm>
                <a:off x="4383127" y="4028572"/>
                <a:ext cx="65930" cy="53565"/>
              </a:xfrm>
              <a:prstGeom prst="rect">
                <a:avLst/>
              </a:prstGeom>
              <a:solidFill>
                <a:schemeClr val="tx1"/>
              </a:solidFill>
              <a:ln w="12700" cap="sq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</p:grpSp>
      <p:grpSp>
        <p:nvGrpSpPr>
          <p:cNvPr id="93" name="Group 92">
            <a:extLst>
              <a:ext uri="{FF2B5EF4-FFF2-40B4-BE49-F238E27FC236}">
                <a16:creationId xmlns:a16="http://schemas.microsoft.com/office/drawing/2014/main" id="{C04EC025-3626-4642-826E-D12D36C5BDCD}"/>
              </a:ext>
            </a:extLst>
          </p:cNvPr>
          <p:cNvGrpSpPr/>
          <p:nvPr/>
        </p:nvGrpSpPr>
        <p:grpSpPr>
          <a:xfrm>
            <a:off x="701798" y="4849014"/>
            <a:ext cx="4213412" cy="1825222"/>
            <a:chOff x="-1735071" y="2031420"/>
            <a:chExt cx="4213412" cy="1825222"/>
          </a:xfrm>
        </p:grpSpPr>
        <p:sp>
          <p:nvSpPr>
            <p:cNvPr id="94" name="Line 19">
              <a:extLst>
                <a:ext uri="{FF2B5EF4-FFF2-40B4-BE49-F238E27FC236}">
                  <a16:creationId xmlns:a16="http://schemas.microsoft.com/office/drawing/2014/main" id="{4E87CD5C-1995-461B-8140-BD384412AAD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17985" y="2568103"/>
              <a:ext cx="0" cy="128853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5" name="Line 11">
              <a:extLst>
                <a:ext uri="{FF2B5EF4-FFF2-40B4-BE49-F238E27FC236}">
                  <a16:creationId xmlns:a16="http://schemas.microsoft.com/office/drawing/2014/main" id="{94B2F3B1-DB9F-426B-8456-67925191AC9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-1364409" y="2572872"/>
              <a:ext cx="298239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FA249998-E677-47EC-87BC-EBDE1E4065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815133" y="2439805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612C18D0-6A19-4C6F-A1E5-6A98B5154A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952" y="2439805"/>
              <a:ext cx="766128" cy="28733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8" name="Line 16">
              <a:extLst>
                <a:ext uri="{FF2B5EF4-FFF2-40B4-BE49-F238E27FC236}">
                  <a16:creationId xmlns:a16="http://schemas.microsoft.com/office/drawing/2014/main" id="{B4C24F7D-963F-404D-948A-2BCD9921D4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-1365995" y="3856642"/>
              <a:ext cx="29839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99" name="Object 98">
              <a:extLst>
                <a:ext uri="{FF2B5EF4-FFF2-40B4-BE49-F238E27FC236}">
                  <a16:creationId xmlns:a16="http://schemas.microsoft.com/office/drawing/2014/main" id="{BDC796F8-45ED-416A-98C6-EF2902C70169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-565578" y="2100699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923" name="Equation" r:id="rId17" imgW="266400" imgH="266400" progId="Equation.DSMT4">
                    <p:embed/>
                  </p:oleObj>
                </mc:Choice>
                <mc:Fallback>
                  <p:oleObj name="Equation" r:id="rId17" imgW="266400" imgH="266400" progId="Equation.DSMT4">
                    <p:embed/>
                    <p:pic>
                      <p:nvPicPr>
                        <p:cNvPr id="99" name="Object 98">
                          <a:extLst>
                            <a:ext uri="{FF2B5EF4-FFF2-40B4-BE49-F238E27FC236}">
                              <a16:creationId xmlns:a16="http://schemas.microsoft.com/office/drawing/2014/main" id="{BDC796F8-45ED-416A-98C6-EF2902C70169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565578" y="2100699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0" name="Object 99">
              <a:extLst>
                <a:ext uri="{FF2B5EF4-FFF2-40B4-BE49-F238E27FC236}">
                  <a16:creationId xmlns:a16="http://schemas.microsoft.com/office/drawing/2014/main" id="{44E3FCA0-9380-4A0E-A875-5B0F1A70628B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274890" y="2031420"/>
            <a:ext cx="711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924" name="Equation" r:id="rId19" imgW="711000" imgH="380880" progId="Equation.DSMT4">
                    <p:embed/>
                  </p:oleObj>
                </mc:Choice>
                <mc:Fallback>
                  <p:oleObj name="Equation" r:id="rId19" imgW="711000" imgH="380880" progId="Equation.DSMT4">
                    <p:embed/>
                    <p:pic>
                      <p:nvPicPr>
                        <p:cNvPr id="100" name="Object 99">
                          <a:extLst>
                            <a:ext uri="{FF2B5EF4-FFF2-40B4-BE49-F238E27FC236}">
                              <a16:creationId xmlns:a16="http://schemas.microsoft.com/office/drawing/2014/main" id="{44E3FCA0-9380-4A0E-A875-5B0F1A70628B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4890" y="2031420"/>
                          <a:ext cx="711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1" name="Object 100">
              <a:extLst>
                <a:ext uri="{FF2B5EF4-FFF2-40B4-BE49-F238E27FC236}">
                  <a16:creationId xmlns:a16="http://schemas.microsoft.com/office/drawing/2014/main" id="{8D49EC43-83B2-421B-861B-3401B13A2CD5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2148141" y="3010149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925" name="Equation" r:id="rId21" imgW="330120" imgH="380880" progId="Equation.DSMT4">
                    <p:embed/>
                  </p:oleObj>
                </mc:Choice>
                <mc:Fallback>
                  <p:oleObj name="Equation" r:id="rId21" imgW="330120" imgH="380880" progId="Equation.DSMT4">
                    <p:embed/>
                    <p:pic>
                      <p:nvPicPr>
                        <p:cNvPr id="101" name="Object 100">
                          <a:extLst>
                            <a:ext uri="{FF2B5EF4-FFF2-40B4-BE49-F238E27FC236}">
                              <a16:creationId xmlns:a16="http://schemas.microsoft.com/office/drawing/2014/main" id="{8D49EC43-83B2-421B-861B-3401B13A2CD5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48141" y="3010149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E8850EEF-4C58-44CD-BF94-0EF2EB96F841}"/>
                </a:ext>
              </a:extLst>
            </p:cNvPr>
            <p:cNvSpPr/>
            <p:nvPr/>
          </p:nvSpPr>
          <p:spPr>
            <a:xfrm>
              <a:off x="1275467" y="2879189"/>
              <a:ext cx="679566" cy="679566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03" name="Straight Arrow Connector 102">
              <a:extLst>
                <a:ext uri="{FF2B5EF4-FFF2-40B4-BE49-F238E27FC236}">
                  <a16:creationId xmlns:a16="http://schemas.microsoft.com/office/drawing/2014/main" id="{4C9A5CF3-1308-49BD-846C-D800E0C39AC0}"/>
                </a:ext>
              </a:extLst>
            </p:cNvPr>
            <p:cNvCxnSpPr/>
            <p:nvPr/>
          </p:nvCxnSpPr>
          <p:spPr>
            <a:xfrm rot="16200000">
              <a:off x="-1129067" y="2414916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04" name="Object 103">
              <a:extLst>
                <a:ext uri="{FF2B5EF4-FFF2-40B4-BE49-F238E27FC236}">
                  <a16:creationId xmlns:a16="http://schemas.microsoft.com/office/drawing/2014/main" id="{FDEDA2BD-80DA-4CE3-97FA-0F1C351A38FA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-1240900" y="2137529"/>
            <a:ext cx="2032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926" name="Equation" r:id="rId23" imgW="203040" imgH="330120" progId="Equation.DSMT4">
                    <p:embed/>
                  </p:oleObj>
                </mc:Choice>
                <mc:Fallback>
                  <p:oleObj name="Equation" r:id="rId23" imgW="203040" imgH="330120" progId="Equation.DSMT4">
                    <p:embed/>
                    <p:pic>
                      <p:nvPicPr>
                        <p:cNvPr id="104" name="Object 103">
                          <a:extLst>
                            <a:ext uri="{FF2B5EF4-FFF2-40B4-BE49-F238E27FC236}">
                              <a16:creationId xmlns:a16="http://schemas.microsoft.com/office/drawing/2014/main" id="{FDEDA2BD-80DA-4CE3-97FA-0F1C351A38FA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1240900" y="2137529"/>
                          <a:ext cx="2032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5" name="Straight Arrow Connector 104">
              <a:extLst>
                <a:ext uri="{FF2B5EF4-FFF2-40B4-BE49-F238E27FC236}">
                  <a16:creationId xmlns:a16="http://schemas.microsoft.com/office/drawing/2014/main" id="{66B9F743-7FBF-437F-A3A6-BFB613502212}"/>
                </a:ext>
              </a:extLst>
            </p:cNvPr>
            <p:cNvCxnSpPr/>
            <p:nvPr/>
          </p:nvCxnSpPr>
          <p:spPr>
            <a:xfrm>
              <a:off x="-1361469" y="2686628"/>
              <a:ext cx="0" cy="1075747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06" name="Object 105">
              <a:extLst>
                <a:ext uri="{FF2B5EF4-FFF2-40B4-BE49-F238E27FC236}">
                  <a16:creationId xmlns:a16="http://schemas.microsoft.com/office/drawing/2014/main" id="{DE39BFD4-EEF8-43F4-B0FA-E4EA6C041284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-1735071" y="3033515"/>
            <a:ext cx="2667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927" name="Equation" r:id="rId25" imgW="266400" imgH="330120" progId="Equation.DSMT4">
                    <p:embed/>
                  </p:oleObj>
                </mc:Choice>
                <mc:Fallback>
                  <p:oleObj name="Equation" r:id="rId25" imgW="266400" imgH="330120" progId="Equation.DSMT4">
                    <p:embed/>
                    <p:pic>
                      <p:nvPicPr>
                        <p:cNvPr id="106" name="Object 105">
                          <a:extLst>
                            <a:ext uri="{FF2B5EF4-FFF2-40B4-BE49-F238E27FC236}">
                              <a16:creationId xmlns:a16="http://schemas.microsoft.com/office/drawing/2014/main" id="{DE39BFD4-EEF8-43F4-B0FA-E4EA6C041284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1735071" y="3033515"/>
                          <a:ext cx="2667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7" name="Straight Arrow Connector 106">
              <a:extLst>
                <a:ext uri="{FF2B5EF4-FFF2-40B4-BE49-F238E27FC236}">
                  <a16:creationId xmlns:a16="http://schemas.microsoft.com/office/drawing/2014/main" id="{6CA7ACEC-C14F-4090-BE7E-0E444A1B9231}"/>
                </a:ext>
              </a:extLst>
            </p:cNvPr>
            <p:cNvCxnSpPr/>
            <p:nvPr/>
          </p:nvCxnSpPr>
          <p:spPr>
            <a:xfrm>
              <a:off x="2074436" y="2900466"/>
              <a:ext cx="0" cy="68357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5214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synchrone à aimants permanents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2981003" y="2117972"/>
            <a:ext cx="3438417" cy="3401141"/>
            <a:chOff x="2981003" y="2117972"/>
            <a:chExt cx="3438417" cy="3401141"/>
          </a:xfrm>
        </p:grpSpPr>
        <p:sp>
          <p:nvSpPr>
            <p:cNvPr id="70" name="Oval 69"/>
            <p:cNvSpPr/>
            <p:nvPr/>
          </p:nvSpPr>
          <p:spPr>
            <a:xfrm>
              <a:off x="3010098" y="2120972"/>
              <a:ext cx="3392332" cy="339233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1" name="Rectangle 70"/>
            <p:cNvSpPr/>
            <p:nvPr/>
          </p:nvSpPr>
          <p:spPr>
            <a:xfrm rot="10800000">
              <a:off x="4205908" y="2117972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3" name="Rectangle 72"/>
            <p:cNvSpPr/>
            <p:nvPr/>
          </p:nvSpPr>
          <p:spPr>
            <a:xfrm>
              <a:off x="4193035" y="5394829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4" name="Rectangle 73"/>
            <p:cNvSpPr/>
            <p:nvPr/>
          </p:nvSpPr>
          <p:spPr>
            <a:xfrm rot="16200000">
              <a:off x="5844049" y="3762454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5" name="Rectangle 74"/>
            <p:cNvSpPr/>
            <p:nvPr/>
          </p:nvSpPr>
          <p:spPr>
            <a:xfrm rot="5400000">
              <a:off x="2529916" y="3762454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6" name="Rectangle 75"/>
            <p:cNvSpPr/>
            <p:nvPr/>
          </p:nvSpPr>
          <p:spPr>
            <a:xfrm rot="2700000">
              <a:off x="5329164" y="2582072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7" name="Rectangle 76"/>
            <p:cNvSpPr/>
            <p:nvPr/>
          </p:nvSpPr>
          <p:spPr>
            <a:xfrm rot="13500000">
              <a:off x="3040503" y="4901507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8" name="Rectangle 77"/>
            <p:cNvSpPr/>
            <p:nvPr/>
          </p:nvSpPr>
          <p:spPr>
            <a:xfrm rot="-2700000">
              <a:off x="3040504" y="2593421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9" name="Rectangle 78"/>
            <p:cNvSpPr/>
            <p:nvPr/>
          </p:nvSpPr>
          <p:spPr>
            <a:xfrm rot="-13500000">
              <a:off x="5358304" y="4906331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5153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320000">
                                      <p:cBhvr>
                                        <p:cTn id="6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320000">
                                      <p:cBhvr>
                                        <p:cTn id="8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8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8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4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4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accel="10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4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4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8" presetClass="emph" presetSubtype="0" repeatCount="indefinite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9" grpId="0">
        <p:bldAsOne/>
      </p:bldGraphic>
      <p:bldGraphic spid="209" grpId="1">
        <p:bldAsOne/>
      </p:bldGraphic>
      <p:bldGraphic spid="209" grpId="2">
        <p:bldAsOne/>
      </p:bldGraphic>
      <p:bldGraphic spid="209" grpId="3">
        <p:bldAsOne/>
      </p:bldGraphic>
      <p:bldGraphic spid="209" grpId="4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Frein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2981003" y="2117972"/>
            <a:ext cx="3438417" cy="3401141"/>
            <a:chOff x="2981003" y="2117972"/>
            <a:chExt cx="3438417" cy="3401141"/>
          </a:xfrm>
        </p:grpSpPr>
        <p:sp>
          <p:nvSpPr>
            <p:cNvPr id="70" name="Oval 69"/>
            <p:cNvSpPr/>
            <p:nvPr/>
          </p:nvSpPr>
          <p:spPr>
            <a:xfrm>
              <a:off x="3010098" y="2120972"/>
              <a:ext cx="3392332" cy="339233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1" name="Rectangle 70"/>
            <p:cNvSpPr/>
            <p:nvPr/>
          </p:nvSpPr>
          <p:spPr>
            <a:xfrm rot="10800000">
              <a:off x="4205908" y="2117972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3" name="Rectangle 72"/>
            <p:cNvSpPr/>
            <p:nvPr/>
          </p:nvSpPr>
          <p:spPr>
            <a:xfrm>
              <a:off x="4193035" y="5394829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4" name="Rectangle 73"/>
            <p:cNvSpPr/>
            <p:nvPr/>
          </p:nvSpPr>
          <p:spPr>
            <a:xfrm rot="16200000">
              <a:off x="5844049" y="3762454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5" name="Rectangle 74"/>
            <p:cNvSpPr/>
            <p:nvPr/>
          </p:nvSpPr>
          <p:spPr>
            <a:xfrm rot="5400000">
              <a:off x="2529916" y="3762454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6" name="Rectangle 75"/>
            <p:cNvSpPr/>
            <p:nvPr/>
          </p:nvSpPr>
          <p:spPr>
            <a:xfrm rot="2700000">
              <a:off x="5329164" y="2582072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7" name="Rectangle 76"/>
            <p:cNvSpPr/>
            <p:nvPr/>
          </p:nvSpPr>
          <p:spPr>
            <a:xfrm rot="13500000">
              <a:off x="3040503" y="4901507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8" name="Rectangle 77"/>
            <p:cNvSpPr/>
            <p:nvPr/>
          </p:nvSpPr>
          <p:spPr>
            <a:xfrm rot="-2700000">
              <a:off x="3040504" y="2593421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9" name="Rectangle 78"/>
            <p:cNvSpPr/>
            <p:nvPr/>
          </p:nvSpPr>
          <p:spPr>
            <a:xfrm rot="-13500000">
              <a:off x="5358304" y="4906331"/>
              <a:ext cx="1026458" cy="124284"/>
            </a:xfrm>
            <a:prstGeom prst="rect">
              <a:avLst/>
            </a:prstGeom>
            <a:gradFill>
              <a:gsLst>
                <a:gs pos="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2223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320000">
                                      <p:cBhvr>
                                        <p:cTn id="16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320000">
                                      <p:cBhvr>
                                        <p:cTn id="18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decel="10000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2" dur="6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4" dur="6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9" grpId="1">
        <p:bldAsOne/>
      </p:bldGraphic>
      <p:bldGraphic spid="209" grpId="3">
        <p:bldAsOne/>
      </p:bldGraphic>
      <p:bldGraphic spid="209" grpId="4">
        <p:bldAsOne/>
      </p:bldGraphic>
      <p:bldGraphic spid="209" grpId="5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Tension induite de mouvement et</a:t>
            </a:r>
            <a:br>
              <a:rPr lang="fr-CH"/>
            </a:br>
            <a:r>
              <a:rPr lang="fr-CH"/>
              <a:t>schéma équivalent</a:t>
            </a:r>
          </a:p>
          <a:p>
            <a:r>
              <a:rPr lang="fr-CH"/>
              <a:t>Bilan de puissance et</a:t>
            </a:r>
            <a:br>
              <a:rPr lang="fr-CH"/>
            </a:br>
            <a:r>
              <a:rPr lang="fr-CH"/>
              <a:t>couple électromagnétique</a:t>
            </a:r>
          </a:p>
          <a:p>
            <a:r>
              <a:rPr lang="fr-CH">
                <a:solidFill>
                  <a:srgbClr val="FF0000"/>
                </a:solidFill>
              </a:rPr>
              <a:t>Types de commutation et appellations</a:t>
            </a:r>
          </a:p>
          <a:p>
            <a:r>
              <a:rPr lang="fr-CH"/>
              <a:t>Caractéristique de couple</a:t>
            </a:r>
          </a:p>
          <a:p>
            <a:r>
              <a:rPr lang="fr-CH"/>
              <a:t>Exemple : BMW 130i</a:t>
            </a:r>
          </a:p>
          <a:p>
            <a:endParaRPr lang="fr-CH"/>
          </a:p>
          <a:p>
            <a:endParaRPr lang="fr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383E82-7C1B-434B-87F1-416D925D0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6195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3">
            <a:extLst>
              <a:ext uri="{FF2B5EF4-FFF2-40B4-BE49-F238E27FC236}">
                <a16:creationId xmlns:a16="http://schemas.microsoft.com/office/drawing/2014/main" id="{4E42B667-8D27-4412-B299-96A92201D0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3" t="4529" r="7187" b="7267"/>
          <a:stretch/>
        </p:blipFill>
        <p:spPr bwMode="auto">
          <a:xfrm>
            <a:off x="2091713" y="4306479"/>
            <a:ext cx="2688408" cy="2156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Courant en phase avec la tension induite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18</a:t>
            </a:fld>
            <a:endParaRPr lang="fr-CH"/>
          </a:p>
        </p:txBody>
      </p:sp>
      <p:grpSp>
        <p:nvGrpSpPr>
          <p:cNvPr id="50" name="Group 49"/>
          <p:cNvGrpSpPr/>
          <p:nvPr/>
        </p:nvGrpSpPr>
        <p:grpSpPr>
          <a:xfrm>
            <a:off x="7973680" y="1956226"/>
            <a:ext cx="982485" cy="982487"/>
            <a:chOff x="4284703" y="3893769"/>
            <a:chExt cx="324000" cy="324000"/>
          </a:xfrm>
        </p:grpSpPr>
        <p:grpSp>
          <p:nvGrpSpPr>
            <p:cNvPr id="51" name="Group 50"/>
            <p:cNvGrpSpPr/>
            <p:nvPr/>
          </p:nvGrpSpPr>
          <p:grpSpPr>
            <a:xfrm>
              <a:off x="4284703" y="3893769"/>
              <a:ext cx="324000" cy="324000"/>
              <a:chOff x="2866763" y="3267000"/>
              <a:chExt cx="324000" cy="324000"/>
            </a:xfrm>
          </p:grpSpPr>
          <p:sp>
            <p:nvSpPr>
              <p:cNvPr id="54" name="Oval 53"/>
              <p:cNvSpPr/>
              <p:nvPr/>
            </p:nvSpPr>
            <p:spPr>
              <a:xfrm>
                <a:off x="2866763" y="3267000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55" name="Oval 54"/>
              <p:cNvSpPr/>
              <p:nvPr/>
            </p:nvSpPr>
            <p:spPr>
              <a:xfrm>
                <a:off x="2908256" y="3307288"/>
                <a:ext cx="241015" cy="243425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4383543" y="4028572"/>
              <a:ext cx="122242" cy="53565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383127" y="4028572"/>
              <a:ext cx="65930" cy="53565"/>
            </a:xfrm>
            <a:prstGeom prst="rect">
              <a:avLst/>
            </a:prstGeom>
            <a:solidFill>
              <a:schemeClr val="tx1"/>
            </a:solidFill>
            <a:ln w="1270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aphicFrame>
        <p:nvGraphicFramePr>
          <p:cNvPr id="56" name="Object 55"/>
          <p:cNvGraphicFramePr>
            <a:graphicFrameLocks noChangeAspect="1"/>
          </p:cNvGraphicFramePr>
          <p:nvPr/>
        </p:nvGraphicFramePr>
        <p:xfrm>
          <a:off x="3456223" y="2146995"/>
          <a:ext cx="558236" cy="436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774" name="Equation" r:id="rId5" imgW="291960" imgH="228600" progId="Equation.DSMT4">
                  <p:embed/>
                </p:oleObj>
              </mc:Choice>
              <mc:Fallback>
                <p:oleObj name="Equation" r:id="rId5" imgW="291960" imgH="228600" progId="Equation.DSMT4">
                  <p:embed/>
                  <p:pic>
                    <p:nvPicPr>
                      <p:cNvPr id="56" name="Object 5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456223" y="2146995"/>
                        <a:ext cx="558236" cy="4368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" name="Line 54"/>
          <p:cNvSpPr>
            <a:spLocks noChangeShapeType="1"/>
          </p:cNvSpPr>
          <p:nvPr/>
        </p:nvSpPr>
        <p:spPr bwMode="auto">
          <a:xfrm rot="16200000">
            <a:off x="6745336" y="978038"/>
            <a:ext cx="0" cy="25120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8" name="Line 58"/>
          <p:cNvSpPr>
            <a:spLocks noChangeShapeType="1"/>
          </p:cNvSpPr>
          <p:nvPr/>
        </p:nvSpPr>
        <p:spPr bwMode="auto">
          <a:xfrm>
            <a:off x="4107898" y="1272918"/>
            <a:ext cx="310669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9" name="Line 94"/>
          <p:cNvSpPr>
            <a:spLocks noChangeShapeType="1"/>
          </p:cNvSpPr>
          <p:nvPr/>
        </p:nvSpPr>
        <p:spPr bwMode="auto">
          <a:xfrm rot="16200000">
            <a:off x="7172873" y="1634763"/>
            <a:ext cx="0" cy="16177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Line 96"/>
          <p:cNvSpPr>
            <a:spLocks noChangeShapeType="1"/>
          </p:cNvSpPr>
          <p:nvPr/>
        </p:nvSpPr>
        <p:spPr bwMode="auto">
          <a:xfrm rot="16200000">
            <a:off x="7606475" y="2270980"/>
            <a:ext cx="0" cy="78977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61" name="Group 60"/>
          <p:cNvGrpSpPr/>
          <p:nvPr/>
        </p:nvGrpSpPr>
        <p:grpSpPr>
          <a:xfrm>
            <a:off x="6926399" y="1405078"/>
            <a:ext cx="500167" cy="674288"/>
            <a:chOff x="1303742" y="4178300"/>
            <a:chExt cx="500167" cy="674288"/>
          </a:xfrm>
        </p:grpSpPr>
        <p:sp>
          <p:nvSpPr>
            <p:cNvPr id="62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63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64" name="Straight Connector 63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/>
          <p:cNvGrpSpPr/>
          <p:nvPr/>
        </p:nvGrpSpPr>
        <p:grpSpPr>
          <a:xfrm>
            <a:off x="6926399" y="2825970"/>
            <a:ext cx="500167" cy="674288"/>
            <a:chOff x="1303742" y="4178300"/>
            <a:chExt cx="500167" cy="674288"/>
          </a:xfrm>
        </p:grpSpPr>
        <p:sp>
          <p:nvSpPr>
            <p:cNvPr id="78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79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3" name="Group 92"/>
          <p:cNvGrpSpPr/>
          <p:nvPr/>
        </p:nvGrpSpPr>
        <p:grpSpPr>
          <a:xfrm>
            <a:off x="6077084" y="1405078"/>
            <a:ext cx="500167" cy="674288"/>
            <a:chOff x="1303742" y="4178300"/>
            <a:chExt cx="500167" cy="674288"/>
          </a:xfrm>
        </p:grpSpPr>
        <p:sp>
          <p:nvSpPr>
            <p:cNvPr id="94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95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96" name="Straight Connector 95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9" name="Group 108"/>
          <p:cNvGrpSpPr/>
          <p:nvPr/>
        </p:nvGrpSpPr>
        <p:grpSpPr>
          <a:xfrm>
            <a:off x="6077084" y="2825970"/>
            <a:ext cx="500167" cy="674288"/>
            <a:chOff x="1303742" y="4178300"/>
            <a:chExt cx="500167" cy="674288"/>
          </a:xfrm>
        </p:grpSpPr>
        <p:sp>
          <p:nvSpPr>
            <p:cNvPr id="110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111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12" name="Straight Connector 111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5" name="Group 124"/>
          <p:cNvGrpSpPr/>
          <p:nvPr/>
        </p:nvGrpSpPr>
        <p:grpSpPr>
          <a:xfrm>
            <a:off x="5202369" y="1405078"/>
            <a:ext cx="500167" cy="674288"/>
            <a:chOff x="1303742" y="4178300"/>
            <a:chExt cx="500167" cy="674288"/>
          </a:xfrm>
        </p:grpSpPr>
        <p:sp>
          <p:nvSpPr>
            <p:cNvPr id="126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127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28" name="Straight Connector 127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Group 140"/>
          <p:cNvGrpSpPr/>
          <p:nvPr/>
        </p:nvGrpSpPr>
        <p:grpSpPr>
          <a:xfrm>
            <a:off x="5202369" y="2825970"/>
            <a:ext cx="500167" cy="674288"/>
            <a:chOff x="1303742" y="4178300"/>
            <a:chExt cx="500167" cy="674288"/>
          </a:xfrm>
        </p:grpSpPr>
        <p:sp>
          <p:nvSpPr>
            <p:cNvPr id="142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143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44" name="Straight Connector 143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7" name="Line 58"/>
          <p:cNvSpPr>
            <a:spLocks noChangeShapeType="1"/>
          </p:cNvSpPr>
          <p:nvPr/>
        </p:nvSpPr>
        <p:spPr bwMode="auto">
          <a:xfrm flipV="1">
            <a:off x="5489302" y="2069840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58" name="Line 58"/>
          <p:cNvSpPr>
            <a:spLocks noChangeShapeType="1"/>
          </p:cNvSpPr>
          <p:nvPr/>
        </p:nvSpPr>
        <p:spPr bwMode="auto">
          <a:xfrm flipV="1">
            <a:off x="6364017" y="2079366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59" name="Line 58"/>
          <p:cNvSpPr>
            <a:spLocks noChangeShapeType="1"/>
          </p:cNvSpPr>
          <p:nvPr/>
        </p:nvSpPr>
        <p:spPr bwMode="auto">
          <a:xfrm flipV="1">
            <a:off x="7213332" y="2069840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0" name="Line 58"/>
          <p:cNvSpPr>
            <a:spLocks noChangeShapeType="1"/>
          </p:cNvSpPr>
          <p:nvPr/>
        </p:nvSpPr>
        <p:spPr bwMode="auto">
          <a:xfrm flipV="1">
            <a:off x="5489302" y="1271330"/>
            <a:ext cx="0" cy="13374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1" name="Line 58"/>
          <p:cNvSpPr>
            <a:spLocks noChangeShapeType="1"/>
          </p:cNvSpPr>
          <p:nvPr/>
        </p:nvSpPr>
        <p:spPr bwMode="auto">
          <a:xfrm flipV="1">
            <a:off x="6364017" y="1271329"/>
            <a:ext cx="0" cy="13374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2" name="Line 58"/>
          <p:cNvSpPr>
            <a:spLocks noChangeShapeType="1"/>
          </p:cNvSpPr>
          <p:nvPr/>
        </p:nvSpPr>
        <p:spPr bwMode="auto">
          <a:xfrm flipV="1">
            <a:off x="7213332" y="1271329"/>
            <a:ext cx="0" cy="13374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3" name="Line 58"/>
          <p:cNvSpPr>
            <a:spLocks noChangeShapeType="1"/>
          </p:cNvSpPr>
          <p:nvPr/>
        </p:nvSpPr>
        <p:spPr bwMode="auto">
          <a:xfrm flipV="1">
            <a:off x="5489302" y="3500258"/>
            <a:ext cx="0" cy="8636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4" name="Line 58"/>
          <p:cNvSpPr>
            <a:spLocks noChangeShapeType="1"/>
          </p:cNvSpPr>
          <p:nvPr/>
        </p:nvSpPr>
        <p:spPr bwMode="auto">
          <a:xfrm flipV="1">
            <a:off x="6364017" y="3500257"/>
            <a:ext cx="0" cy="863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5" name="Line 58"/>
          <p:cNvSpPr>
            <a:spLocks noChangeShapeType="1"/>
          </p:cNvSpPr>
          <p:nvPr/>
        </p:nvSpPr>
        <p:spPr bwMode="auto">
          <a:xfrm flipV="1">
            <a:off x="7213332" y="3500258"/>
            <a:ext cx="0" cy="863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6" name="Line 58"/>
          <p:cNvSpPr>
            <a:spLocks noChangeShapeType="1"/>
          </p:cNvSpPr>
          <p:nvPr/>
        </p:nvSpPr>
        <p:spPr bwMode="auto">
          <a:xfrm>
            <a:off x="4107898" y="3589922"/>
            <a:ext cx="310669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7" name="Line 58"/>
          <p:cNvSpPr>
            <a:spLocks noChangeShapeType="1"/>
          </p:cNvSpPr>
          <p:nvPr/>
        </p:nvSpPr>
        <p:spPr bwMode="auto">
          <a:xfrm flipV="1">
            <a:off x="4579049" y="1278415"/>
            <a:ext cx="0" cy="107429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8" name="Line 58"/>
          <p:cNvSpPr>
            <a:spLocks noChangeShapeType="1"/>
          </p:cNvSpPr>
          <p:nvPr/>
        </p:nvSpPr>
        <p:spPr bwMode="auto">
          <a:xfrm flipH="1" flipV="1">
            <a:off x="4332678" y="2352710"/>
            <a:ext cx="49274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9" name="Line 58"/>
          <p:cNvSpPr>
            <a:spLocks noChangeShapeType="1"/>
          </p:cNvSpPr>
          <p:nvPr/>
        </p:nvSpPr>
        <p:spPr bwMode="auto">
          <a:xfrm flipH="1" flipV="1">
            <a:off x="4332678" y="2443618"/>
            <a:ext cx="49274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0" name="Line 58"/>
          <p:cNvSpPr>
            <a:spLocks noChangeShapeType="1"/>
          </p:cNvSpPr>
          <p:nvPr/>
        </p:nvSpPr>
        <p:spPr bwMode="auto">
          <a:xfrm flipV="1">
            <a:off x="4579049" y="2450623"/>
            <a:ext cx="0" cy="113599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1" name="Oval 170"/>
          <p:cNvSpPr>
            <a:spLocks noChangeAspect="1"/>
          </p:cNvSpPr>
          <p:nvPr/>
        </p:nvSpPr>
        <p:spPr>
          <a:xfrm>
            <a:off x="4075709" y="1234816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73" name="Straight Arrow Connector 172"/>
          <p:cNvCxnSpPr/>
          <p:nvPr/>
        </p:nvCxnSpPr>
        <p:spPr>
          <a:xfrm>
            <a:off x="4107898" y="1405076"/>
            <a:ext cx="0" cy="1991798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" name="Title 1"/>
          <p:cNvSpPr txBox="1">
            <a:spLocks/>
          </p:cNvSpPr>
          <p:nvPr/>
        </p:nvSpPr>
        <p:spPr>
          <a:xfrm>
            <a:off x="625392" y="44233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000"/>
              <a:t>Commutation par blocs à 120°</a:t>
            </a:r>
          </a:p>
        </p:txBody>
      </p:sp>
      <p:sp>
        <p:nvSpPr>
          <p:cNvPr id="172" name="Oval 171"/>
          <p:cNvSpPr>
            <a:spLocks noChangeAspect="1"/>
          </p:cNvSpPr>
          <p:nvPr/>
        </p:nvSpPr>
        <p:spPr>
          <a:xfrm>
            <a:off x="4069692" y="3550617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174" name="Object 173">
            <a:extLst>
              <a:ext uri="{FF2B5EF4-FFF2-40B4-BE49-F238E27FC236}">
                <a16:creationId xmlns:a16="http://schemas.microsoft.com/office/drawing/2014/main" id="{A5A708FB-4397-416D-9B6B-EFD37795E535}"/>
              </a:ext>
            </a:extLst>
          </p:cNvPr>
          <p:cNvGraphicFramePr>
            <a:graphicFrameLocks/>
          </p:cNvGraphicFramePr>
          <p:nvPr/>
        </p:nvGraphicFramePr>
        <p:xfrm>
          <a:off x="768008" y="1139203"/>
          <a:ext cx="2108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775" name="Equation" r:id="rId7" imgW="2108160" imgH="419040" progId="Equation.DSMT4">
                  <p:embed/>
                </p:oleObj>
              </mc:Choice>
              <mc:Fallback>
                <p:oleObj name="Equation" r:id="rId7" imgW="2108160" imgH="419040" progId="Equation.DSMT4">
                  <p:embed/>
                  <p:pic>
                    <p:nvPicPr>
                      <p:cNvPr id="174" name="Object 173">
                        <a:extLst>
                          <a:ext uri="{FF2B5EF4-FFF2-40B4-BE49-F238E27FC236}">
                            <a16:creationId xmlns:a16="http://schemas.microsoft.com/office/drawing/2014/main" id="{A5A708FB-4397-416D-9B6B-EFD37795E53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8008" y="1139203"/>
                        <a:ext cx="21082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6" name="Object 175">
            <a:extLst>
              <a:ext uri="{FF2B5EF4-FFF2-40B4-BE49-F238E27FC236}">
                <a16:creationId xmlns:a16="http://schemas.microsoft.com/office/drawing/2014/main" id="{08E81FDE-57DA-43A7-B9E2-15E45F5924AE}"/>
              </a:ext>
            </a:extLst>
          </p:cNvPr>
          <p:cNvGraphicFramePr>
            <a:graphicFrameLocks/>
          </p:cNvGraphicFramePr>
          <p:nvPr/>
        </p:nvGraphicFramePr>
        <p:xfrm>
          <a:off x="763588" y="1632105"/>
          <a:ext cx="2159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776" name="Equation" r:id="rId9" imgW="2158920" imgH="431640" progId="Equation.DSMT4">
                  <p:embed/>
                </p:oleObj>
              </mc:Choice>
              <mc:Fallback>
                <p:oleObj name="Equation" r:id="rId9" imgW="2158920" imgH="431640" progId="Equation.DSMT4">
                  <p:embed/>
                  <p:pic>
                    <p:nvPicPr>
                      <p:cNvPr id="176" name="Object 175">
                        <a:extLst>
                          <a:ext uri="{FF2B5EF4-FFF2-40B4-BE49-F238E27FC236}">
                            <a16:creationId xmlns:a16="http://schemas.microsoft.com/office/drawing/2014/main" id="{08E81FDE-57DA-43A7-B9E2-15E45F5924A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588" y="1632105"/>
                        <a:ext cx="2159000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01214330-4B9F-41BF-8449-5B0ABF243D0D}"/>
              </a:ext>
            </a:extLst>
          </p:cNvPr>
          <p:cNvGrpSpPr/>
          <p:nvPr/>
        </p:nvGrpSpPr>
        <p:grpSpPr>
          <a:xfrm>
            <a:off x="5255981" y="4215739"/>
            <a:ext cx="3703097" cy="1609971"/>
            <a:chOff x="4715184" y="4097880"/>
            <a:chExt cx="3703097" cy="1609971"/>
          </a:xfrm>
        </p:grpSpPr>
        <p:sp>
          <p:nvSpPr>
            <p:cNvPr id="178" name="Line 54">
              <a:extLst>
                <a:ext uri="{FF2B5EF4-FFF2-40B4-BE49-F238E27FC236}">
                  <a16:creationId xmlns:a16="http://schemas.microsoft.com/office/drawing/2014/main" id="{EAEF6F4A-244D-4840-8E80-A1ED21DB5854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7060647" y="4474907"/>
              <a:ext cx="0" cy="793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9" name="Line 94">
              <a:extLst>
                <a:ext uri="{FF2B5EF4-FFF2-40B4-BE49-F238E27FC236}">
                  <a16:creationId xmlns:a16="http://schemas.microsoft.com/office/drawing/2014/main" id="{9C1894FA-8AD7-401A-9012-4999491F4F0C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7047948" y="4697158"/>
              <a:ext cx="0" cy="7680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80" name="Line 96">
              <a:extLst>
                <a:ext uri="{FF2B5EF4-FFF2-40B4-BE49-F238E27FC236}">
                  <a16:creationId xmlns:a16="http://schemas.microsoft.com/office/drawing/2014/main" id="{6D10E614-7094-436C-8D8C-4C8E575DABA7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7069378" y="4897976"/>
              <a:ext cx="0" cy="81092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81" name="Straight Arrow Connector 180">
              <a:extLst>
                <a:ext uri="{FF2B5EF4-FFF2-40B4-BE49-F238E27FC236}">
                  <a16:creationId xmlns:a16="http://schemas.microsoft.com/office/drawing/2014/main" id="{8832181D-017F-4B0C-A052-152A7AD2673B}"/>
                </a:ext>
              </a:extLst>
            </p:cNvPr>
            <p:cNvCxnSpPr>
              <a:cxnSpLocks/>
            </p:cNvCxnSpPr>
            <p:nvPr/>
          </p:nvCxnSpPr>
          <p:spPr>
            <a:xfrm>
              <a:off x="4715184" y="5064039"/>
              <a:ext cx="510133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806F014F-C935-40D7-AF5F-FB8CB79E77B4}"/>
                </a:ext>
              </a:extLst>
            </p:cNvPr>
            <p:cNvSpPr txBox="1"/>
            <p:nvPr/>
          </p:nvSpPr>
          <p:spPr>
            <a:xfrm>
              <a:off x="5430832" y="4097880"/>
              <a:ext cx="12330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CH"/>
                <a:t>VSI</a:t>
              </a:r>
            </a:p>
          </p:txBody>
        </p:sp>
        <p:grpSp>
          <p:nvGrpSpPr>
            <p:cNvPr id="184" name="Group 183">
              <a:extLst>
                <a:ext uri="{FF2B5EF4-FFF2-40B4-BE49-F238E27FC236}">
                  <a16:creationId xmlns:a16="http://schemas.microsoft.com/office/drawing/2014/main" id="{1267ED53-8028-4492-92E8-F8020AB78032}"/>
                </a:ext>
              </a:extLst>
            </p:cNvPr>
            <p:cNvGrpSpPr/>
            <p:nvPr/>
          </p:nvGrpSpPr>
          <p:grpSpPr>
            <a:xfrm>
              <a:off x="7435796" y="4582080"/>
              <a:ext cx="982485" cy="982487"/>
              <a:chOff x="4284703" y="3893769"/>
              <a:chExt cx="324000" cy="324000"/>
            </a:xfrm>
          </p:grpSpPr>
          <p:grpSp>
            <p:nvGrpSpPr>
              <p:cNvPr id="185" name="Group 184">
                <a:extLst>
                  <a:ext uri="{FF2B5EF4-FFF2-40B4-BE49-F238E27FC236}">
                    <a16:creationId xmlns:a16="http://schemas.microsoft.com/office/drawing/2014/main" id="{9D836DC4-7416-48ED-A7D5-C0F15A55A47F}"/>
                  </a:ext>
                </a:extLst>
              </p:cNvPr>
              <p:cNvGrpSpPr/>
              <p:nvPr/>
            </p:nvGrpSpPr>
            <p:grpSpPr>
              <a:xfrm>
                <a:off x="4284703" y="3893769"/>
                <a:ext cx="324000" cy="324000"/>
                <a:chOff x="2866763" y="3267000"/>
                <a:chExt cx="324000" cy="324000"/>
              </a:xfrm>
            </p:grpSpPr>
            <p:sp>
              <p:nvSpPr>
                <p:cNvPr id="188" name="Oval 187">
                  <a:extLst>
                    <a:ext uri="{FF2B5EF4-FFF2-40B4-BE49-F238E27FC236}">
                      <a16:creationId xmlns:a16="http://schemas.microsoft.com/office/drawing/2014/main" id="{B00F63DB-D08F-42EC-9908-9D993D80B0AB}"/>
                    </a:ext>
                  </a:extLst>
                </p:cNvPr>
                <p:cNvSpPr/>
                <p:nvPr/>
              </p:nvSpPr>
              <p:spPr>
                <a:xfrm>
                  <a:off x="2866763" y="3267000"/>
                  <a:ext cx="324000" cy="324000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  <p:sp>
              <p:nvSpPr>
                <p:cNvPr id="189" name="Oval 188">
                  <a:extLst>
                    <a:ext uri="{FF2B5EF4-FFF2-40B4-BE49-F238E27FC236}">
                      <a16:creationId xmlns:a16="http://schemas.microsoft.com/office/drawing/2014/main" id="{960CB1DA-4F35-4FFC-AC7A-B35C1E6A3D2D}"/>
                    </a:ext>
                  </a:extLst>
                </p:cNvPr>
                <p:cNvSpPr/>
                <p:nvPr/>
              </p:nvSpPr>
              <p:spPr>
                <a:xfrm>
                  <a:off x="2908256" y="3307288"/>
                  <a:ext cx="241015" cy="243425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</p:grpSp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id="{864D6402-0E73-44C4-8FA2-0021DD240EDE}"/>
                  </a:ext>
                </a:extLst>
              </p:cNvPr>
              <p:cNvSpPr/>
              <p:nvPr/>
            </p:nvSpPr>
            <p:spPr>
              <a:xfrm>
                <a:off x="4383543" y="4028572"/>
                <a:ext cx="122242" cy="53565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id="{B41C9F69-7AB7-427F-A86F-F0BDB532B4AF}"/>
                  </a:ext>
                </a:extLst>
              </p:cNvPr>
              <p:cNvSpPr/>
              <p:nvPr/>
            </p:nvSpPr>
            <p:spPr>
              <a:xfrm>
                <a:off x="4383127" y="4028572"/>
                <a:ext cx="65930" cy="53565"/>
              </a:xfrm>
              <a:prstGeom prst="rect">
                <a:avLst/>
              </a:prstGeom>
              <a:solidFill>
                <a:schemeClr val="tx1"/>
              </a:solidFill>
              <a:ln w="12700" cap="sq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pic>
          <p:nvPicPr>
            <p:cNvPr id="66562" name="Picture 2">
              <a:extLst>
                <a:ext uri="{FF2B5EF4-FFF2-40B4-BE49-F238E27FC236}">
                  <a16:creationId xmlns:a16="http://schemas.microsoft.com/office/drawing/2014/main" id="{0B6E36BB-6FD6-48DC-B781-861FB9CDC0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777" y="4467696"/>
              <a:ext cx="1653540" cy="1240155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5020167F-7165-4A67-89A5-A859CA99B1D9}"/>
              </a:ext>
            </a:extLst>
          </p:cNvPr>
          <p:cNvGrpSpPr/>
          <p:nvPr/>
        </p:nvGrpSpPr>
        <p:grpSpPr>
          <a:xfrm>
            <a:off x="445883" y="2297946"/>
            <a:ext cx="3192332" cy="1755943"/>
            <a:chOff x="-713991" y="2100699"/>
            <a:chExt cx="3192332" cy="1755943"/>
          </a:xfrm>
        </p:grpSpPr>
        <p:sp>
          <p:nvSpPr>
            <p:cNvPr id="191" name="Line 19">
              <a:extLst>
                <a:ext uri="{FF2B5EF4-FFF2-40B4-BE49-F238E27FC236}">
                  <a16:creationId xmlns:a16="http://schemas.microsoft.com/office/drawing/2014/main" id="{4FD8F5F4-63A7-48EF-8BC5-BD60F00C5A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17985" y="2568103"/>
              <a:ext cx="0" cy="128853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92" name="Line 11">
              <a:extLst>
                <a:ext uri="{FF2B5EF4-FFF2-40B4-BE49-F238E27FC236}">
                  <a16:creationId xmlns:a16="http://schemas.microsoft.com/office/drawing/2014/main" id="{00E566BE-EF5A-4F97-A6D6-6BFA4C51E7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-332881" y="2572872"/>
              <a:ext cx="195086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D3007AB9-39A8-499B-B8FC-38D19745B0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047" y="2439805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4" name="Line 16">
              <a:extLst>
                <a:ext uri="{FF2B5EF4-FFF2-40B4-BE49-F238E27FC236}">
                  <a16:creationId xmlns:a16="http://schemas.microsoft.com/office/drawing/2014/main" id="{B6EF7B60-3378-4A52-A348-4EB967BD6B4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-332881" y="3856642"/>
              <a:ext cx="195086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195" name="Object 194">
              <a:extLst>
                <a:ext uri="{FF2B5EF4-FFF2-40B4-BE49-F238E27FC236}">
                  <a16:creationId xmlns:a16="http://schemas.microsoft.com/office/drawing/2014/main" id="{0702AAE4-5877-4CBD-96BF-F78465CAAA9B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885347308"/>
                </p:ext>
              </p:extLst>
            </p:nvPr>
          </p:nvGraphicFramePr>
          <p:xfrm>
            <a:off x="493602" y="2100699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6777" name="Equation" r:id="rId12" imgW="266400" imgH="266400" progId="Equation.DSMT4">
                    <p:embed/>
                  </p:oleObj>
                </mc:Choice>
                <mc:Fallback>
                  <p:oleObj name="Equation" r:id="rId12" imgW="266400" imgH="266400" progId="Equation.DSMT4">
                    <p:embed/>
                    <p:pic>
                      <p:nvPicPr>
                        <p:cNvPr id="27" name="Object 2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3602" y="2100699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96" name="Object 195">
              <a:extLst>
                <a:ext uri="{FF2B5EF4-FFF2-40B4-BE49-F238E27FC236}">
                  <a16:creationId xmlns:a16="http://schemas.microsoft.com/office/drawing/2014/main" id="{375FC352-9C09-40F4-B44C-31D0F6B65AA7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2148141" y="3010149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6778" name="Equation" r:id="rId14" imgW="330120" imgH="380880" progId="Equation.DSMT4">
                    <p:embed/>
                  </p:oleObj>
                </mc:Choice>
                <mc:Fallback>
                  <p:oleObj name="Equation" r:id="rId14" imgW="330120" imgH="380880" progId="Equation.DSMT4">
                    <p:embed/>
                    <p:pic>
                      <p:nvPicPr>
                        <p:cNvPr id="29" name="Object 2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48141" y="3010149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7" name="Oval 196">
              <a:extLst>
                <a:ext uri="{FF2B5EF4-FFF2-40B4-BE49-F238E27FC236}">
                  <a16:creationId xmlns:a16="http://schemas.microsoft.com/office/drawing/2014/main" id="{AFB9467C-FA16-4AFA-A2BD-A1780E5AC37D}"/>
                </a:ext>
              </a:extLst>
            </p:cNvPr>
            <p:cNvSpPr/>
            <p:nvPr/>
          </p:nvSpPr>
          <p:spPr>
            <a:xfrm>
              <a:off x="1275467" y="2879189"/>
              <a:ext cx="679566" cy="679566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98" name="Straight Arrow Connector 197">
              <a:extLst>
                <a:ext uri="{FF2B5EF4-FFF2-40B4-BE49-F238E27FC236}">
                  <a16:creationId xmlns:a16="http://schemas.microsoft.com/office/drawing/2014/main" id="{AE2D86C1-ADC0-449C-B15B-F1D5F1C9F7D4}"/>
                </a:ext>
              </a:extLst>
            </p:cNvPr>
            <p:cNvCxnSpPr/>
            <p:nvPr/>
          </p:nvCxnSpPr>
          <p:spPr>
            <a:xfrm rot="16200000">
              <a:off x="-69887" y="2414916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99" name="Object 198">
              <a:extLst>
                <a:ext uri="{FF2B5EF4-FFF2-40B4-BE49-F238E27FC236}">
                  <a16:creationId xmlns:a16="http://schemas.microsoft.com/office/drawing/2014/main" id="{E25DEB91-1933-4740-BCC1-16C52EB1B68F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747476146"/>
                </p:ext>
              </p:extLst>
            </p:nvPr>
          </p:nvGraphicFramePr>
          <p:xfrm>
            <a:off x="-181720" y="2137529"/>
            <a:ext cx="2032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6779" name="Equation" r:id="rId16" imgW="203040" imgH="330120" progId="Equation.DSMT4">
                    <p:embed/>
                  </p:oleObj>
                </mc:Choice>
                <mc:Fallback>
                  <p:oleObj name="Equation" r:id="rId16" imgW="203040" imgH="330120" progId="Equation.DSMT4">
                    <p:embed/>
                    <p:pic>
                      <p:nvPicPr>
                        <p:cNvPr id="32" name="Object 3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181720" y="2137529"/>
                          <a:ext cx="2032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00" name="Straight Arrow Connector 199">
              <a:extLst>
                <a:ext uri="{FF2B5EF4-FFF2-40B4-BE49-F238E27FC236}">
                  <a16:creationId xmlns:a16="http://schemas.microsoft.com/office/drawing/2014/main" id="{9FC9D417-6622-4FA2-B62E-ABD381660DB7}"/>
                </a:ext>
              </a:extLst>
            </p:cNvPr>
            <p:cNvCxnSpPr/>
            <p:nvPr/>
          </p:nvCxnSpPr>
          <p:spPr>
            <a:xfrm>
              <a:off x="-340389" y="2686628"/>
              <a:ext cx="0" cy="1075747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01" name="Object 200">
              <a:extLst>
                <a:ext uri="{FF2B5EF4-FFF2-40B4-BE49-F238E27FC236}">
                  <a16:creationId xmlns:a16="http://schemas.microsoft.com/office/drawing/2014/main" id="{660AF97E-A4E5-4A0F-A782-511D3FAA6890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883122061"/>
                </p:ext>
              </p:extLst>
            </p:nvPr>
          </p:nvGraphicFramePr>
          <p:xfrm>
            <a:off x="-713991" y="3033515"/>
            <a:ext cx="2667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6780" name="Equation" r:id="rId18" imgW="266400" imgH="330120" progId="Equation.DSMT4">
                    <p:embed/>
                  </p:oleObj>
                </mc:Choice>
                <mc:Fallback>
                  <p:oleObj name="Equation" r:id="rId18" imgW="266400" imgH="330120" progId="Equation.DSMT4">
                    <p:embed/>
                    <p:pic>
                      <p:nvPicPr>
                        <p:cNvPr id="34" name="Object 3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713991" y="3033515"/>
                          <a:ext cx="2667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02" name="Straight Arrow Connector 201">
              <a:extLst>
                <a:ext uri="{FF2B5EF4-FFF2-40B4-BE49-F238E27FC236}">
                  <a16:creationId xmlns:a16="http://schemas.microsoft.com/office/drawing/2014/main" id="{9193D723-F704-4EDE-9C8E-FDACA44709E7}"/>
                </a:ext>
              </a:extLst>
            </p:cNvPr>
            <p:cNvCxnSpPr/>
            <p:nvPr/>
          </p:nvCxnSpPr>
          <p:spPr>
            <a:xfrm>
              <a:off x="2074436" y="2900466"/>
              <a:ext cx="0" cy="68357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3742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Courant en phase avec la tension induite</a:t>
            </a:r>
          </a:p>
        </p:txBody>
      </p:sp>
      <p:graphicFrame>
        <p:nvGraphicFramePr>
          <p:cNvPr id="41" name="Object 40"/>
          <p:cNvGraphicFramePr>
            <a:graphicFrameLocks/>
          </p:cNvGraphicFramePr>
          <p:nvPr/>
        </p:nvGraphicFramePr>
        <p:xfrm>
          <a:off x="763588" y="1632105"/>
          <a:ext cx="2159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777" name="Equation" r:id="rId4" imgW="2158920" imgH="431640" progId="Equation.DSMT4">
                  <p:embed/>
                </p:oleObj>
              </mc:Choice>
              <mc:Fallback>
                <p:oleObj name="Equation" r:id="rId4" imgW="2158920" imgH="431640" progId="Equation.DSMT4">
                  <p:embed/>
                  <p:pic>
                    <p:nvPicPr>
                      <p:cNvPr id="41" name="Object 40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588" y="1632105"/>
                        <a:ext cx="2159000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42"/>
          <p:cNvGraphicFramePr>
            <a:graphicFrameLocks/>
          </p:cNvGraphicFramePr>
          <p:nvPr/>
        </p:nvGraphicFramePr>
        <p:xfrm>
          <a:off x="763588" y="1150303"/>
          <a:ext cx="2146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778" name="Equation" r:id="rId6" imgW="2145960" imgH="380880" progId="Equation.DSMT4">
                  <p:embed/>
                </p:oleObj>
              </mc:Choice>
              <mc:Fallback>
                <p:oleObj name="Equation" r:id="rId6" imgW="2145960" imgH="380880" progId="Equation.DSMT4">
                  <p:embed/>
                  <p:pic>
                    <p:nvPicPr>
                      <p:cNvPr id="43" name="Object 42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588" y="1150303"/>
                        <a:ext cx="21463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19</a:t>
            </a:fld>
            <a:endParaRPr lang="fr-CH"/>
          </a:p>
        </p:txBody>
      </p:sp>
      <p:grpSp>
        <p:nvGrpSpPr>
          <p:cNvPr id="50" name="Group 49"/>
          <p:cNvGrpSpPr/>
          <p:nvPr/>
        </p:nvGrpSpPr>
        <p:grpSpPr>
          <a:xfrm>
            <a:off x="7973680" y="1956226"/>
            <a:ext cx="982485" cy="982487"/>
            <a:chOff x="4284703" y="3893769"/>
            <a:chExt cx="324000" cy="324000"/>
          </a:xfrm>
        </p:grpSpPr>
        <p:grpSp>
          <p:nvGrpSpPr>
            <p:cNvPr id="51" name="Group 50"/>
            <p:cNvGrpSpPr/>
            <p:nvPr/>
          </p:nvGrpSpPr>
          <p:grpSpPr>
            <a:xfrm>
              <a:off x="4284703" y="3893769"/>
              <a:ext cx="324000" cy="324000"/>
              <a:chOff x="2866763" y="3267000"/>
              <a:chExt cx="324000" cy="324000"/>
            </a:xfrm>
          </p:grpSpPr>
          <p:sp>
            <p:nvSpPr>
              <p:cNvPr id="54" name="Oval 53"/>
              <p:cNvSpPr/>
              <p:nvPr/>
            </p:nvSpPr>
            <p:spPr>
              <a:xfrm>
                <a:off x="2866763" y="3267000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55" name="Oval 54"/>
              <p:cNvSpPr/>
              <p:nvPr/>
            </p:nvSpPr>
            <p:spPr>
              <a:xfrm>
                <a:off x="2908256" y="3307288"/>
                <a:ext cx="241015" cy="243425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4383543" y="4028572"/>
              <a:ext cx="122242" cy="53565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383127" y="4028572"/>
              <a:ext cx="65930" cy="53565"/>
            </a:xfrm>
            <a:prstGeom prst="rect">
              <a:avLst/>
            </a:prstGeom>
            <a:solidFill>
              <a:schemeClr val="tx1"/>
            </a:solidFill>
            <a:ln w="1270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aphicFrame>
        <p:nvGraphicFramePr>
          <p:cNvPr id="56" name="Object 55"/>
          <p:cNvGraphicFramePr>
            <a:graphicFrameLocks noChangeAspect="1"/>
          </p:cNvGraphicFramePr>
          <p:nvPr/>
        </p:nvGraphicFramePr>
        <p:xfrm>
          <a:off x="3456223" y="2146995"/>
          <a:ext cx="558236" cy="436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779" name="Equation" r:id="rId8" imgW="291960" imgH="228600" progId="Equation.DSMT4">
                  <p:embed/>
                </p:oleObj>
              </mc:Choice>
              <mc:Fallback>
                <p:oleObj name="Equation" r:id="rId8" imgW="291960" imgH="228600" progId="Equation.DSMT4">
                  <p:embed/>
                  <p:pic>
                    <p:nvPicPr>
                      <p:cNvPr id="56" name="Object 5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456223" y="2146995"/>
                        <a:ext cx="558236" cy="4368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" name="Line 54"/>
          <p:cNvSpPr>
            <a:spLocks noChangeShapeType="1"/>
          </p:cNvSpPr>
          <p:nvPr/>
        </p:nvSpPr>
        <p:spPr bwMode="auto">
          <a:xfrm rot="16200000">
            <a:off x="6745336" y="978038"/>
            <a:ext cx="0" cy="25120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8" name="Line 58"/>
          <p:cNvSpPr>
            <a:spLocks noChangeShapeType="1"/>
          </p:cNvSpPr>
          <p:nvPr/>
        </p:nvSpPr>
        <p:spPr bwMode="auto">
          <a:xfrm>
            <a:off x="4107898" y="1272918"/>
            <a:ext cx="310669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9" name="Line 94"/>
          <p:cNvSpPr>
            <a:spLocks noChangeShapeType="1"/>
          </p:cNvSpPr>
          <p:nvPr/>
        </p:nvSpPr>
        <p:spPr bwMode="auto">
          <a:xfrm rot="16200000">
            <a:off x="7172873" y="1634763"/>
            <a:ext cx="0" cy="16177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Line 96"/>
          <p:cNvSpPr>
            <a:spLocks noChangeShapeType="1"/>
          </p:cNvSpPr>
          <p:nvPr/>
        </p:nvSpPr>
        <p:spPr bwMode="auto">
          <a:xfrm rot="16200000">
            <a:off x="7606475" y="2270980"/>
            <a:ext cx="0" cy="78977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61" name="Group 60"/>
          <p:cNvGrpSpPr/>
          <p:nvPr/>
        </p:nvGrpSpPr>
        <p:grpSpPr>
          <a:xfrm>
            <a:off x="6926399" y="1405078"/>
            <a:ext cx="500167" cy="674288"/>
            <a:chOff x="1303742" y="4178300"/>
            <a:chExt cx="500167" cy="674288"/>
          </a:xfrm>
        </p:grpSpPr>
        <p:sp>
          <p:nvSpPr>
            <p:cNvPr id="62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63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64" name="Straight Connector 63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/>
          <p:cNvGrpSpPr/>
          <p:nvPr/>
        </p:nvGrpSpPr>
        <p:grpSpPr>
          <a:xfrm>
            <a:off x="6926399" y="2825970"/>
            <a:ext cx="500167" cy="674288"/>
            <a:chOff x="1303742" y="4178300"/>
            <a:chExt cx="500167" cy="674288"/>
          </a:xfrm>
        </p:grpSpPr>
        <p:sp>
          <p:nvSpPr>
            <p:cNvPr id="78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79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3" name="Group 92"/>
          <p:cNvGrpSpPr/>
          <p:nvPr/>
        </p:nvGrpSpPr>
        <p:grpSpPr>
          <a:xfrm>
            <a:off x="6077084" y="1405078"/>
            <a:ext cx="500167" cy="674288"/>
            <a:chOff x="1303742" y="4178300"/>
            <a:chExt cx="500167" cy="674288"/>
          </a:xfrm>
        </p:grpSpPr>
        <p:sp>
          <p:nvSpPr>
            <p:cNvPr id="94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95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96" name="Straight Connector 95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9" name="Group 108"/>
          <p:cNvGrpSpPr/>
          <p:nvPr/>
        </p:nvGrpSpPr>
        <p:grpSpPr>
          <a:xfrm>
            <a:off x="6077084" y="2825970"/>
            <a:ext cx="500167" cy="674288"/>
            <a:chOff x="1303742" y="4178300"/>
            <a:chExt cx="500167" cy="674288"/>
          </a:xfrm>
        </p:grpSpPr>
        <p:sp>
          <p:nvSpPr>
            <p:cNvPr id="110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111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12" name="Straight Connector 111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5" name="Group 124"/>
          <p:cNvGrpSpPr/>
          <p:nvPr/>
        </p:nvGrpSpPr>
        <p:grpSpPr>
          <a:xfrm>
            <a:off x="5202369" y="1405078"/>
            <a:ext cx="500167" cy="674288"/>
            <a:chOff x="1303742" y="4178300"/>
            <a:chExt cx="500167" cy="674288"/>
          </a:xfrm>
        </p:grpSpPr>
        <p:sp>
          <p:nvSpPr>
            <p:cNvPr id="126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127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28" name="Straight Connector 127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Group 140"/>
          <p:cNvGrpSpPr/>
          <p:nvPr/>
        </p:nvGrpSpPr>
        <p:grpSpPr>
          <a:xfrm>
            <a:off x="5202369" y="2825970"/>
            <a:ext cx="500167" cy="674288"/>
            <a:chOff x="1303742" y="4178300"/>
            <a:chExt cx="500167" cy="674288"/>
          </a:xfrm>
        </p:grpSpPr>
        <p:sp>
          <p:nvSpPr>
            <p:cNvPr id="142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143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44" name="Straight Connector 143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7" name="Line 58"/>
          <p:cNvSpPr>
            <a:spLocks noChangeShapeType="1"/>
          </p:cNvSpPr>
          <p:nvPr/>
        </p:nvSpPr>
        <p:spPr bwMode="auto">
          <a:xfrm flipV="1">
            <a:off x="5489302" y="2069840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58" name="Line 58"/>
          <p:cNvSpPr>
            <a:spLocks noChangeShapeType="1"/>
          </p:cNvSpPr>
          <p:nvPr/>
        </p:nvSpPr>
        <p:spPr bwMode="auto">
          <a:xfrm flipV="1">
            <a:off x="6364017" y="2079366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59" name="Line 58"/>
          <p:cNvSpPr>
            <a:spLocks noChangeShapeType="1"/>
          </p:cNvSpPr>
          <p:nvPr/>
        </p:nvSpPr>
        <p:spPr bwMode="auto">
          <a:xfrm flipV="1">
            <a:off x="7213332" y="2069840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0" name="Line 58"/>
          <p:cNvSpPr>
            <a:spLocks noChangeShapeType="1"/>
          </p:cNvSpPr>
          <p:nvPr/>
        </p:nvSpPr>
        <p:spPr bwMode="auto">
          <a:xfrm flipV="1">
            <a:off x="5489302" y="1271330"/>
            <a:ext cx="0" cy="13374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1" name="Line 58"/>
          <p:cNvSpPr>
            <a:spLocks noChangeShapeType="1"/>
          </p:cNvSpPr>
          <p:nvPr/>
        </p:nvSpPr>
        <p:spPr bwMode="auto">
          <a:xfrm flipV="1">
            <a:off x="6364017" y="1271329"/>
            <a:ext cx="0" cy="13374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2" name="Line 58"/>
          <p:cNvSpPr>
            <a:spLocks noChangeShapeType="1"/>
          </p:cNvSpPr>
          <p:nvPr/>
        </p:nvSpPr>
        <p:spPr bwMode="auto">
          <a:xfrm flipV="1">
            <a:off x="7213332" y="1271329"/>
            <a:ext cx="0" cy="13374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3" name="Line 58"/>
          <p:cNvSpPr>
            <a:spLocks noChangeShapeType="1"/>
          </p:cNvSpPr>
          <p:nvPr/>
        </p:nvSpPr>
        <p:spPr bwMode="auto">
          <a:xfrm flipV="1">
            <a:off x="5489302" y="3500258"/>
            <a:ext cx="0" cy="8636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4" name="Line 58"/>
          <p:cNvSpPr>
            <a:spLocks noChangeShapeType="1"/>
          </p:cNvSpPr>
          <p:nvPr/>
        </p:nvSpPr>
        <p:spPr bwMode="auto">
          <a:xfrm flipV="1">
            <a:off x="6364017" y="3500257"/>
            <a:ext cx="0" cy="863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5" name="Line 58"/>
          <p:cNvSpPr>
            <a:spLocks noChangeShapeType="1"/>
          </p:cNvSpPr>
          <p:nvPr/>
        </p:nvSpPr>
        <p:spPr bwMode="auto">
          <a:xfrm flipV="1">
            <a:off x="7213332" y="3500258"/>
            <a:ext cx="0" cy="863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6" name="Line 58"/>
          <p:cNvSpPr>
            <a:spLocks noChangeShapeType="1"/>
          </p:cNvSpPr>
          <p:nvPr/>
        </p:nvSpPr>
        <p:spPr bwMode="auto">
          <a:xfrm>
            <a:off x="4107898" y="3589922"/>
            <a:ext cx="310669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7" name="Line 58"/>
          <p:cNvSpPr>
            <a:spLocks noChangeShapeType="1"/>
          </p:cNvSpPr>
          <p:nvPr/>
        </p:nvSpPr>
        <p:spPr bwMode="auto">
          <a:xfrm flipV="1">
            <a:off x="4579049" y="1278415"/>
            <a:ext cx="0" cy="107429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8" name="Line 58"/>
          <p:cNvSpPr>
            <a:spLocks noChangeShapeType="1"/>
          </p:cNvSpPr>
          <p:nvPr/>
        </p:nvSpPr>
        <p:spPr bwMode="auto">
          <a:xfrm flipH="1" flipV="1">
            <a:off x="4332678" y="2352710"/>
            <a:ext cx="49274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9" name="Line 58"/>
          <p:cNvSpPr>
            <a:spLocks noChangeShapeType="1"/>
          </p:cNvSpPr>
          <p:nvPr/>
        </p:nvSpPr>
        <p:spPr bwMode="auto">
          <a:xfrm flipH="1" flipV="1">
            <a:off x="4332678" y="2443618"/>
            <a:ext cx="49274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0" name="Line 58"/>
          <p:cNvSpPr>
            <a:spLocks noChangeShapeType="1"/>
          </p:cNvSpPr>
          <p:nvPr/>
        </p:nvSpPr>
        <p:spPr bwMode="auto">
          <a:xfrm flipV="1">
            <a:off x="4579049" y="2450623"/>
            <a:ext cx="0" cy="113599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1" name="Oval 170"/>
          <p:cNvSpPr>
            <a:spLocks noChangeAspect="1"/>
          </p:cNvSpPr>
          <p:nvPr/>
        </p:nvSpPr>
        <p:spPr>
          <a:xfrm>
            <a:off x="4075709" y="1234816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73" name="Straight Arrow Connector 172"/>
          <p:cNvCxnSpPr/>
          <p:nvPr/>
        </p:nvCxnSpPr>
        <p:spPr>
          <a:xfrm>
            <a:off x="4107898" y="1405076"/>
            <a:ext cx="0" cy="1991798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" name="Title 1"/>
          <p:cNvSpPr txBox="1">
            <a:spLocks/>
          </p:cNvSpPr>
          <p:nvPr/>
        </p:nvSpPr>
        <p:spPr>
          <a:xfrm>
            <a:off x="625392" y="44233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000"/>
              <a:t>Alimentation sinusoidale</a:t>
            </a:r>
          </a:p>
        </p:txBody>
      </p:sp>
      <p:sp>
        <p:nvSpPr>
          <p:cNvPr id="172" name="Oval 171"/>
          <p:cNvSpPr>
            <a:spLocks noChangeAspect="1"/>
          </p:cNvSpPr>
          <p:nvPr/>
        </p:nvSpPr>
        <p:spPr>
          <a:xfrm>
            <a:off x="4069692" y="3550617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48E2DB18-5816-4A7D-8552-D6671B0F7AD4}"/>
              </a:ext>
            </a:extLst>
          </p:cNvPr>
          <p:cNvGrpSpPr/>
          <p:nvPr/>
        </p:nvGrpSpPr>
        <p:grpSpPr>
          <a:xfrm>
            <a:off x="5253068" y="4214253"/>
            <a:ext cx="3703097" cy="1599848"/>
            <a:chOff x="4395269" y="4894260"/>
            <a:chExt cx="3703097" cy="1599848"/>
          </a:xfrm>
        </p:grpSpPr>
        <p:sp>
          <p:nvSpPr>
            <p:cNvPr id="176" name="Line 54">
              <a:extLst>
                <a:ext uri="{FF2B5EF4-FFF2-40B4-BE49-F238E27FC236}">
                  <a16:creationId xmlns:a16="http://schemas.microsoft.com/office/drawing/2014/main" id="{8BD89A2B-5135-477D-A5E1-737140867F9C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6740732" y="5271287"/>
              <a:ext cx="0" cy="793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92" name="Line 94">
              <a:extLst>
                <a:ext uri="{FF2B5EF4-FFF2-40B4-BE49-F238E27FC236}">
                  <a16:creationId xmlns:a16="http://schemas.microsoft.com/office/drawing/2014/main" id="{12EF8949-37CD-420F-9EB1-5C3389F0F0B2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6728033" y="5493538"/>
              <a:ext cx="0" cy="7680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93" name="Line 96">
              <a:extLst>
                <a:ext uri="{FF2B5EF4-FFF2-40B4-BE49-F238E27FC236}">
                  <a16:creationId xmlns:a16="http://schemas.microsoft.com/office/drawing/2014/main" id="{72D6CF57-818C-4157-ABAE-FA1E5AD4E611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6749463" y="5694356"/>
              <a:ext cx="0" cy="81092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94" name="Straight Arrow Connector 193">
              <a:extLst>
                <a:ext uri="{FF2B5EF4-FFF2-40B4-BE49-F238E27FC236}">
                  <a16:creationId xmlns:a16="http://schemas.microsoft.com/office/drawing/2014/main" id="{B43C1D6D-CF7F-497C-AE4B-3AEAE2899B71}"/>
                </a:ext>
              </a:extLst>
            </p:cNvPr>
            <p:cNvCxnSpPr>
              <a:cxnSpLocks/>
            </p:cNvCxnSpPr>
            <p:nvPr/>
          </p:nvCxnSpPr>
          <p:spPr>
            <a:xfrm>
              <a:off x="4395269" y="5860419"/>
              <a:ext cx="510133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5" name="TextBox 194">
              <a:extLst>
                <a:ext uri="{FF2B5EF4-FFF2-40B4-BE49-F238E27FC236}">
                  <a16:creationId xmlns:a16="http://schemas.microsoft.com/office/drawing/2014/main" id="{216BFC1A-44FB-468A-AE81-4C3A52184B1F}"/>
                </a:ext>
              </a:extLst>
            </p:cNvPr>
            <p:cNvSpPr txBox="1"/>
            <p:nvPr/>
          </p:nvSpPr>
          <p:spPr>
            <a:xfrm>
              <a:off x="5110917" y="4894260"/>
              <a:ext cx="12330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CH"/>
                <a:t>VSI</a:t>
              </a:r>
            </a:p>
          </p:txBody>
        </p:sp>
        <p:pic>
          <p:nvPicPr>
            <p:cNvPr id="196" name="Picture 195">
              <a:extLst>
                <a:ext uri="{FF2B5EF4-FFF2-40B4-BE49-F238E27FC236}">
                  <a16:creationId xmlns:a16="http://schemas.microsoft.com/office/drawing/2014/main" id="{A11857F9-A8B4-4ABA-8F51-A8A46C1BB9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4905402" y="5261028"/>
              <a:ext cx="1644107" cy="12330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grpSp>
          <p:nvGrpSpPr>
            <p:cNvPr id="197" name="Group 196">
              <a:extLst>
                <a:ext uri="{FF2B5EF4-FFF2-40B4-BE49-F238E27FC236}">
                  <a16:creationId xmlns:a16="http://schemas.microsoft.com/office/drawing/2014/main" id="{D83A19D4-BE92-4C3C-905C-9D16C2D97AB1}"/>
                </a:ext>
              </a:extLst>
            </p:cNvPr>
            <p:cNvGrpSpPr/>
            <p:nvPr/>
          </p:nvGrpSpPr>
          <p:grpSpPr>
            <a:xfrm>
              <a:off x="7115881" y="5378460"/>
              <a:ext cx="982485" cy="982487"/>
              <a:chOff x="4284703" y="3893769"/>
              <a:chExt cx="324000" cy="324000"/>
            </a:xfrm>
          </p:grpSpPr>
          <p:grpSp>
            <p:nvGrpSpPr>
              <p:cNvPr id="198" name="Group 197">
                <a:extLst>
                  <a:ext uri="{FF2B5EF4-FFF2-40B4-BE49-F238E27FC236}">
                    <a16:creationId xmlns:a16="http://schemas.microsoft.com/office/drawing/2014/main" id="{A098624B-BB7D-4E75-B42B-F002EB976D11}"/>
                  </a:ext>
                </a:extLst>
              </p:cNvPr>
              <p:cNvGrpSpPr/>
              <p:nvPr/>
            </p:nvGrpSpPr>
            <p:grpSpPr>
              <a:xfrm>
                <a:off x="4284703" y="3893769"/>
                <a:ext cx="324000" cy="324000"/>
                <a:chOff x="2866763" y="3267000"/>
                <a:chExt cx="324000" cy="324000"/>
              </a:xfrm>
            </p:grpSpPr>
            <p:sp>
              <p:nvSpPr>
                <p:cNvPr id="201" name="Oval 200">
                  <a:extLst>
                    <a:ext uri="{FF2B5EF4-FFF2-40B4-BE49-F238E27FC236}">
                      <a16:creationId xmlns:a16="http://schemas.microsoft.com/office/drawing/2014/main" id="{8055AFD3-4596-435A-89F2-B6C13549D19E}"/>
                    </a:ext>
                  </a:extLst>
                </p:cNvPr>
                <p:cNvSpPr/>
                <p:nvPr/>
              </p:nvSpPr>
              <p:spPr>
                <a:xfrm>
                  <a:off x="2866763" y="3267000"/>
                  <a:ext cx="324000" cy="324000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  <p:sp>
              <p:nvSpPr>
                <p:cNvPr id="202" name="Oval 201">
                  <a:extLst>
                    <a:ext uri="{FF2B5EF4-FFF2-40B4-BE49-F238E27FC236}">
                      <a16:creationId xmlns:a16="http://schemas.microsoft.com/office/drawing/2014/main" id="{43C647AC-C7BF-45A4-9F5C-2C1A025571DB}"/>
                    </a:ext>
                  </a:extLst>
                </p:cNvPr>
                <p:cNvSpPr/>
                <p:nvPr/>
              </p:nvSpPr>
              <p:spPr>
                <a:xfrm>
                  <a:off x="2908256" y="3307288"/>
                  <a:ext cx="241015" cy="243425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</p:grpSp>
          <p:sp>
            <p:nvSpPr>
              <p:cNvPr id="199" name="Rectangle 198">
                <a:extLst>
                  <a:ext uri="{FF2B5EF4-FFF2-40B4-BE49-F238E27FC236}">
                    <a16:creationId xmlns:a16="http://schemas.microsoft.com/office/drawing/2014/main" id="{51E77659-EE5A-4946-9AAF-325A9581DDB9}"/>
                  </a:ext>
                </a:extLst>
              </p:cNvPr>
              <p:cNvSpPr/>
              <p:nvPr/>
            </p:nvSpPr>
            <p:spPr>
              <a:xfrm>
                <a:off x="4383543" y="4028572"/>
                <a:ext cx="122242" cy="53565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>
                <a:extLst>
                  <a:ext uri="{FF2B5EF4-FFF2-40B4-BE49-F238E27FC236}">
                    <a16:creationId xmlns:a16="http://schemas.microsoft.com/office/drawing/2014/main" id="{D488E7E7-A66B-4B7F-ABD8-DB44A6C9A368}"/>
                  </a:ext>
                </a:extLst>
              </p:cNvPr>
              <p:cNvSpPr/>
              <p:nvPr/>
            </p:nvSpPr>
            <p:spPr>
              <a:xfrm>
                <a:off x="4383127" y="4028572"/>
                <a:ext cx="65930" cy="53565"/>
              </a:xfrm>
              <a:prstGeom prst="rect">
                <a:avLst/>
              </a:prstGeom>
              <a:solidFill>
                <a:schemeClr val="tx1"/>
              </a:solidFill>
              <a:ln w="12700" cap="sq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</p:grpSp>
      <p:grpSp>
        <p:nvGrpSpPr>
          <p:cNvPr id="203" name="Group 202">
            <a:extLst>
              <a:ext uri="{FF2B5EF4-FFF2-40B4-BE49-F238E27FC236}">
                <a16:creationId xmlns:a16="http://schemas.microsoft.com/office/drawing/2014/main" id="{589B1A62-C04A-4862-95E8-6314B67FF901}"/>
              </a:ext>
            </a:extLst>
          </p:cNvPr>
          <p:cNvGrpSpPr/>
          <p:nvPr/>
        </p:nvGrpSpPr>
        <p:grpSpPr>
          <a:xfrm>
            <a:off x="736506" y="4025900"/>
            <a:ext cx="4213412" cy="1825627"/>
            <a:chOff x="-1735071" y="2031015"/>
            <a:chExt cx="4213412" cy="1825627"/>
          </a:xfrm>
        </p:grpSpPr>
        <p:sp>
          <p:nvSpPr>
            <p:cNvPr id="204" name="Line 19">
              <a:extLst>
                <a:ext uri="{FF2B5EF4-FFF2-40B4-BE49-F238E27FC236}">
                  <a16:creationId xmlns:a16="http://schemas.microsoft.com/office/drawing/2014/main" id="{A8E1B985-DBE8-4D0B-BA50-25AE92D6F4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17985" y="2568103"/>
              <a:ext cx="0" cy="128853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05" name="Line 11">
              <a:extLst>
                <a:ext uri="{FF2B5EF4-FFF2-40B4-BE49-F238E27FC236}">
                  <a16:creationId xmlns:a16="http://schemas.microsoft.com/office/drawing/2014/main" id="{5A182984-5981-4DF1-A9E0-2C072E6169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-1364409" y="2572872"/>
              <a:ext cx="298239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AE2B5432-9DF9-4541-A04E-ADF0F1E474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815133" y="2439805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D64A13E9-CAF3-465E-87DC-108607FDF8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952" y="2439805"/>
              <a:ext cx="766128" cy="28733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8" name="Line 16">
              <a:extLst>
                <a:ext uri="{FF2B5EF4-FFF2-40B4-BE49-F238E27FC236}">
                  <a16:creationId xmlns:a16="http://schemas.microsoft.com/office/drawing/2014/main" id="{CE9DCBF0-E137-45DC-9890-639B1A3572D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-1365995" y="3856642"/>
              <a:ext cx="29839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209" name="Object 208">
              <a:extLst>
                <a:ext uri="{FF2B5EF4-FFF2-40B4-BE49-F238E27FC236}">
                  <a16:creationId xmlns:a16="http://schemas.microsoft.com/office/drawing/2014/main" id="{6489AE29-305D-45EA-BEE9-8103FB69ABEF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-565578" y="2100699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780" name="Equation" r:id="rId11" imgW="266400" imgH="266400" progId="Equation.DSMT4">
                    <p:embed/>
                  </p:oleObj>
                </mc:Choice>
                <mc:Fallback>
                  <p:oleObj name="Equation" r:id="rId11" imgW="266400" imgH="266400" progId="Equation.DSMT4">
                    <p:embed/>
                    <p:pic>
                      <p:nvPicPr>
                        <p:cNvPr id="183" name="Object 18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565578" y="2100699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0" name="Object 209">
              <a:extLst>
                <a:ext uri="{FF2B5EF4-FFF2-40B4-BE49-F238E27FC236}">
                  <a16:creationId xmlns:a16="http://schemas.microsoft.com/office/drawing/2014/main" id="{BD1B16B4-A948-4698-ACAE-0F473AB72FF9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718253827"/>
                </p:ext>
              </p:extLst>
            </p:nvPr>
          </p:nvGraphicFramePr>
          <p:xfrm>
            <a:off x="312898" y="2031015"/>
            <a:ext cx="6350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781" name="Equation" r:id="rId13" imgW="634680" imgH="380880" progId="Equation.DSMT4">
                    <p:embed/>
                  </p:oleObj>
                </mc:Choice>
                <mc:Fallback>
                  <p:oleObj name="Equation" r:id="rId13" imgW="634680" imgH="380880" progId="Equation.DSMT4">
                    <p:embed/>
                    <p:pic>
                      <p:nvPicPr>
                        <p:cNvPr id="184" name="Object 18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2898" y="2031015"/>
                          <a:ext cx="6350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1" name="Object 210">
              <a:extLst>
                <a:ext uri="{FF2B5EF4-FFF2-40B4-BE49-F238E27FC236}">
                  <a16:creationId xmlns:a16="http://schemas.microsoft.com/office/drawing/2014/main" id="{457CF441-C48D-4D56-8029-A4AD77230D4C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2148141" y="3010149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782" name="Equation" r:id="rId15" imgW="330120" imgH="380880" progId="Equation.DSMT4">
                    <p:embed/>
                  </p:oleObj>
                </mc:Choice>
                <mc:Fallback>
                  <p:oleObj name="Equation" r:id="rId15" imgW="330120" imgH="380880" progId="Equation.DSMT4">
                    <p:embed/>
                    <p:pic>
                      <p:nvPicPr>
                        <p:cNvPr id="185" name="Object 18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48141" y="3010149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2" name="Oval 211">
              <a:extLst>
                <a:ext uri="{FF2B5EF4-FFF2-40B4-BE49-F238E27FC236}">
                  <a16:creationId xmlns:a16="http://schemas.microsoft.com/office/drawing/2014/main" id="{BC145EE5-DEEE-44A7-92DC-519D2FDD50CE}"/>
                </a:ext>
              </a:extLst>
            </p:cNvPr>
            <p:cNvSpPr/>
            <p:nvPr/>
          </p:nvSpPr>
          <p:spPr>
            <a:xfrm>
              <a:off x="1275467" y="2879189"/>
              <a:ext cx="679566" cy="679566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13" name="Straight Arrow Connector 212">
              <a:extLst>
                <a:ext uri="{FF2B5EF4-FFF2-40B4-BE49-F238E27FC236}">
                  <a16:creationId xmlns:a16="http://schemas.microsoft.com/office/drawing/2014/main" id="{F620364D-E246-4502-B2E1-6C3A7B3BC88F}"/>
                </a:ext>
              </a:extLst>
            </p:cNvPr>
            <p:cNvCxnSpPr/>
            <p:nvPr/>
          </p:nvCxnSpPr>
          <p:spPr>
            <a:xfrm rot="16200000">
              <a:off x="-1129067" y="2414916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14" name="Object 213">
              <a:extLst>
                <a:ext uri="{FF2B5EF4-FFF2-40B4-BE49-F238E27FC236}">
                  <a16:creationId xmlns:a16="http://schemas.microsoft.com/office/drawing/2014/main" id="{42E0FCA7-9B28-4C1A-8A7E-094C1FAE852C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-1240900" y="2137529"/>
            <a:ext cx="2032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783" name="Equation" r:id="rId17" imgW="203040" imgH="330120" progId="Equation.DSMT4">
                    <p:embed/>
                  </p:oleObj>
                </mc:Choice>
                <mc:Fallback>
                  <p:oleObj name="Equation" r:id="rId17" imgW="203040" imgH="330120" progId="Equation.DSMT4">
                    <p:embed/>
                    <p:pic>
                      <p:nvPicPr>
                        <p:cNvPr id="188" name="Object 18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1240900" y="2137529"/>
                          <a:ext cx="2032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15" name="Straight Arrow Connector 214">
              <a:extLst>
                <a:ext uri="{FF2B5EF4-FFF2-40B4-BE49-F238E27FC236}">
                  <a16:creationId xmlns:a16="http://schemas.microsoft.com/office/drawing/2014/main" id="{6338C3EB-3FCA-403C-AA13-0D81FC59488A}"/>
                </a:ext>
              </a:extLst>
            </p:cNvPr>
            <p:cNvCxnSpPr/>
            <p:nvPr/>
          </p:nvCxnSpPr>
          <p:spPr>
            <a:xfrm>
              <a:off x="-1361469" y="2686628"/>
              <a:ext cx="0" cy="1075747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16" name="Object 215">
              <a:extLst>
                <a:ext uri="{FF2B5EF4-FFF2-40B4-BE49-F238E27FC236}">
                  <a16:creationId xmlns:a16="http://schemas.microsoft.com/office/drawing/2014/main" id="{90252BAD-03C3-4B82-8DC1-5AFBE77947DE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-1735071" y="3033515"/>
            <a:ext cx="2667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784" name="Equation" r:id="rId19" imgW="266400" imgH="330120" progId="Equation.DSMT4">
                    <p:embed/>
                  </p:oleObj>
                </mc:Choice>
                <mc:Fallback>
                  <p:oleObj name="Equation" r:id="rId19" imgW="266400" imgH="330120" progId="Equation.DSMT4">
                    <p:embed/>
                    <p:pic>
                      <p:nvPicPr>
                        <p:cNvPr id="190" name="Object 18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1735071" y="3033515"/>
                          <a:ext cx="2667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17" name="Straight Arrow Connector 216">
              <a:extLst>
                <a:ext uri="{FF2B5EF4-FFF2-40B4-BE49-F238E27FC236}">
                  <a16:creationId xmlns:a16="http://schemas.microsoft.com/office/drawing/2014/main" id="{005EF953-4B07-469A-A9B0-325A074DCDD0}"/>
                </a:ext>
              </a:extLst>
            </p:cNvPr>
            <p:cNvCxnSpPr/>
            <p:nvPr/>
          </p:nvCxnSpPr>
          <p:spPr>
            <a:xfrm>
              <a:off x="2074436" y="2900466"/>
              <a:ext cx="0" cy="68357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150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Line 56"/>
          <p:cNvSpPr>
            <a:spLocks noChangeShapeType="1"/>
          </p:cNvSpPr>
          <p:nvPr/>
        </p:nvSpPr>
        <p:spPr bwMode="auto">
          <a:xfrm flipH="1" flipV="1">
            <a:off x="6418636" y="4349078"/>
            <a:ext cx="0" cy="1704367"/>
          </a:xfrm>
          <a:prstGeom prst="line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ash"/>
            <a:round/>
            <a:headEnd type="triangle" w="sm" len="med"/>
            <a:tailEnd type="non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28648" y="0"/>
            <a:ext cx="8445609" cy="5767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synchrone à aimants permanents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5911790" y="3767644"/>
            <a:ext cx="982485" cy="982487"/>
            <a:chOff x="4284703" y="3893769"/>
            <a:chExt cx="324000" cy="324000"/>
          </a:xfrm>
        </p:grpSpPr>
        <p:grpSp>
          <p:nvGrpSpPr>
            <p:cNvPr id="21" name="Group 20"/>
            <p:cNvGrpSpPr/>
            <p:nvPr/>
          </p:nvGrpSpPr>
          <p:grpSpPr>
            <a:xfrm>
              <a:off x="4284703" y="3893769"/>
              <a:ext cx="324000" cy="324000"/>
              <a:chOff x="2866763" y="3267000"/>
              <a:chExt cx="324000" cy="324000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2866763" y="3267000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2908256" y="3307288"/>
                <a:ext cx="241015" cy="243425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</p:grpSp>
        <p:sp>
          <p:nvSpPr>
            <p:cNvPr id="22" name="Rectangle 21"/>
            <p:cNvSpPr/>
            <p:nvPr/>
          </p:nvSpPr>
          <p:spPr>
            <a:xfrm>
              <a:off x="4383543" y="4028572"/>
              <a:ext cx="122242" cy="53565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383127" y="4028572"/>
              <a:ext cx="65930" cy="53565"/>
            </a:xfrm>
            <a:prstGeom prst="rect">
              <a:avLst/>
            </a:prstGeom>
            <a:solidFill>
              <a:schemeClr val="tx1"/>
            </a:solidFill>
            <a:ln w="1270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0" name="Line 56"/>
          <p:cNvSpPr>
            <a:spLocks noChangeShapeType="1"/>
          </p:cNvSpPr>
          <p:nvPr/>
        </p:nvSpPr>
        <p:spPr bwMode="auto">
          <a:xfrm flipH="1" flipV="1">
            <a:off x="5149695" y="6261788"/>
            <a:ext cx="752813" cy="0"/>
          </a:xfrm>
          <a:prstGeom prst="line">
            <a:avLst/>
          </a:prstGeom>
          <a:noFill/>
          <a:ln w="12700">
            <a:solidFill>
              <a:schemeClr val="bg1">
                <a:lumMod val="65000"/>
              </a:schemeClr>
            </a:solidFill>
            <a:prstDash val="sysDash"/>
            <a:round/>
            <a:headEnd type="none" w="sm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6165071"/>
              </p:ext>
            </p:extLst>
          </p:nvPr>
        </p:nvGraphicFramePr>
        <p:xfrm>
          <a:off x="1394333" y="3958413"/>
          <a:ext cx="558236" cy="436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94" name="Equation" r:id="rId4" imgW="291960" imgH="228600" progId="Equation.DSMT4">
                  <p:embed/>
                </p:oleObj>
              </mc:Choice>
              <mc:Fallback>
                <p:oleObj name="Equation" r:id="rId4" imgW="291960" imgH="2286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94333" y="3958413"/>
                        <a:ext cx="558236" cy="4368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2978114" y="3575935"/>
            <a:ext cx="1913093" cy="2323622"/>
            <a:chOff x="2978114" y="1546877"/>
            <a:chExt cx="1913093" cy="2323622"/>
          </a:xfrm>
        </p:grpSpPr>
        <p:sp>
          <p:nvSpPr>
            <p:cNvPr id="12" name="Line 56"/>
            <p:cNvSpPr>
              <a:spLocks noChangeShapeType="1"/>
            </p:cNvSpPr>
            <p:nvPr/>
          </p:nvSpPr>
          <p:spPr bwMode="auto">
            <a:xfrm flipH="1" flipV="1">
              <a:off x="4890703" y="2962134"/>
              <a:ext cx="0" cy="908360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3" name="Line 56"/>
            <p:cNvSpPr>
              <a:spLocks noChangeShapeType="1"/>
            </p:cNvSpPr>
            <p:nvPr/>
          </p:nvSpPr>
          <p:spPr bwMode="auto">
            <a:xfrm flipH="1" flipV="1">
              <a:off x="4006566" y="2962134"/>
              <a:ext cx="0" cy="908362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" name="Line 56"/>
            <p:cNvSpPr>
              <a:spLocks noChangeShapeType="1"/>
            </p:cNvSpPr>
            <p:nvPr/>
          </p:nvSpPr>
          <p:spPr bwMode="auto">
            <a:xfrm flipH="1" flipV="1">
              <a:off x="4735913" y="1874862"/>
              <a:ext cx="0" cy="1995633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non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" name="Line 56"/>
            <p:cNvSpPr>
              <a:spLocks noChangeShapeType="1"/>
            </p:cNvSpPr>
            <p:nvPr/>
          </p:nvSpPr>
          <p:spPr bwMode="auto">
            <a:xfrm flipV="1">
              <a:off x="4732975" y="1546877"/>
              <a:ext cx="158232" cy="330088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" name="Line 56"/>
            <p:cNvSpPr>
              <a:spLocks noChangeShapeType="1"/>
            </p:cNvSpPr>
            <p:nvPr/>
          </p:nvSpPr>
          <p:spPr bwMode="auto">
            <a:xfrm flipH="1" flipV="1">
              <a:off x="3838191" y="1874862"/>
              <a:ext cx="0" cy="1995635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non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8" name="Line 56"/>
            <p:cNvSpPr>
              <a:spLocks noChangeShapeType="1"/>
            </p:cNvSpPr>
            <p:nvPr/>
          </p:nvSpPr>
          <p:spPr bwMode="auto">
            <a:xfrm flipV="1">
              <a:off x="3835252" y="1553496"/>
              <a:ext cx="155059" cy="323469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" name="Line 56"/>
            <p:cNvSpPr>
              <a:spLocks noChangeShapeType="1"/>
            </p:cNvSpPr>
            <p:nvPr/>
          </p:nvSpPr>
          <p:spPr bwMode="auto">
            <a:xfrm flipH="1" flipV="1">
              <a:off x="3146427" y="2955988"/>
              <a:ext cx="0" cy="914510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9" name="Line 56"/>
            <p:cNvSpPr>
              <a:spLocks noChangeShapeType="1"/>
            </p:cNvSpPr>
            <p:nvPr/>
          </p:nvSpPr>
          <p:spPr bwMode="auto">
            <a:xfrm flipH="1" flipV="1">
              <a:off x="2981052" y="1876202"/>
              <a:ext cx="0" cy="1994297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non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0" name="Line 56"/>
            <p:cNvSpPr>
              <a:spLocks noChangeShapeType="1"/>
            </p:cNvSpPr>
            <p:nvPr/>
          </p:nvSpPr>
          <p:spPr bwMode="auto">
            <a:xfrm flipV="1">
              <a:off x="2978114" y="1553496"/>
              <a:ext cx="155701" cy="324808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149" name="Line 54"/>
          <p:cNvSpPr>
            <a:spLocks noChangeShapeType="1"/>
          </p:cNvSpPr>
          <p:nvPr/>
        </p:nvSpPr>
        <p:spPr bwMode="auto">
          <a:xfrm rot="16200000">
            <a:off x="4683446" y="2789456"/>
            <a:ext cx="0" cy="25120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50" name="Line 58"/>
          <p:cNvSpPr>
            <a:spLocks noChangeShapeType="1"/>
          </p:cNvSpPr>
          <p:nvPr/>
        </p:nvSpPr>
        <p:spPr bwMode="auto">
          <a:xfrm>
            <a:off x="2046008" y="3084336"/>
            <a:ext cx="310669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51" name="Line 94"/>
          <p:cNvSpPr>
            <a:spLocks noChangeShapeType="1"/>
          </p:cNvSpPr>
          <p:nvPr/>
        </p:nvSpPr>
        <p:spPr bwMode="auto">
          <a:xfrm rot="16200000">
            <a:off x="5110983" y="3446181"/>
            <a:ext cx="0" cy="16177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52" name="Line 96"/>
          <p:cNvSpPr>
            <a:spLocks noChangeShapeType="1"/>
          </p:cNvSpPr>
          <p:nvPr/>
        </p:nvSpPr>
        <p:spPr bwMode="auto">
          <a:xfrm rot="16200000">
            <a:off x="5544585" y="4082398"/>
            <a:ext cx="0" cy="78977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153" name="Group 152"/>
          <p:cNvGrpSpPr/>
          <p:nvPr/>
        </p:nvGrpSpPr>
        <p:grpSpPr>
          <a:xfrm>
            <a:off x="4864509" y="3216496"/>
            <a:ext cx="500167" cy="674288"/>
            <a:chOff x="1303742" y="4178300"/>
            <a:chExt cx="500167" cy="674288"/>
          </a:xfrm>
        </p:grpSpPr>
        <p:sp>
          <p:nvSpPr>
            <p:cNvPr id="250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51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52" name="Straight Connector 251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Straight Connector 255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62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4" name="Group 153"/>
          <p:cNvGrpSpPr/>
          <p:nvPr/>
        </p:nvGrpSpPr>
        <p:grpSpPr>
          <a:xfrm>
            <a:off x="4864509" y="4637388"/>
            <a:ext cx="500167" cy="674288"/>
            <a:chOff x="1303742" y="4178300"/>
            <a:chExt cx="500167" cy="674288"/>
          </a:xfrm>
        </p:grpSpPr>
        <p:sp>
          <p:nvSpPr>
            <p:cNvPr id="235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36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37" name="Straight Connector 236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5" name="Group 154"/>
          <p:cNvGrpSpPr/>
          <p:nvPr/>
        </p:nvGrpSpPr>
        <p:grpSpPr>
          <a:xfrm>
            <a:off x="4015194" y="3216496"/>
            <a:ext cx="500167" cy="674288"/>
            <a:chOff x="1303742" y="4178300"/>
            <a:chExt cx="500167" cy="674288"/>
          </a:xfrm>
        </p:grpSpPr>
        <p:sp>
          <p:nvSpPr>
            <p:cNvPr id="220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21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22" name="Straight Connector 221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6" name="Group 155"/>
          <p:cNvGrpSpPr/>
          <p:nvPr/>
        </p:nvGrpSpPr>
        <p:grpSpPr>
          <a:xfrm>
            <a:off x="4015194" y="4637388"/>
            <a:ext cx="500167" cy="674288"/>
            <a:chOff x="1303742" y="4178300"/>
            <a:chExt cx="500167" cy="674288"/>
          </a:xfrm>
        </p:grpSpPr>
        <p:sp>
          <p:nvSpPr>
            <p:cNvPr id="205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06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07" name="Straight Connector 206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7" name="Group 156"/>
          <p:cNvGrpSpPr/>
          <p:nvPr/>
        </p:nvGrpSpPr>
        <p:grpSpPr>
          <a:xfrm>
            <a:off x="3140479" y="3216496"/>
            <a:ext cx="500167" cy="674288"/>
            <a:chOff x="1303742" y="4178300"/>
            <a:chExt cx="500167" cy="674288"/>
          </a:xfrm>
        </p:grpSpPr>
        <p:sp>
          <p:nvSpPr>
            <p:cNvPr id="190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191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92" name="Straight Connector 191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Group 157"/>
          <p:cNvGrpSpPr/>
          <p:nvPr/>
        </p:nvGrpSpPr>
        <p:grpSpPr>
          <a:xfrm>
            <a:off x="3140479" y="4637388"/>
            <a:ext cx="500167" cy="674288"/>
            <a:chOff x="1303742" y="4178300"/>
            <a:chExt cx="500167" cy="674288"/>
          </a:xfrm>
        </p:grpSpPr>
        <p:sp>
          <p:nvSpPr>
            <p:cNvPr id="175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176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77" name="Straight Connector 176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9" name="Line 58"/>
          <p:cNvSpPr>
            <a:spLocks noChangeShapeType="1"/>
          </p:cNvSpPr>
          <p:nvPr/>
        </p:nvSpPr>
        <p:spPr bwMode="auto">
          <a:xfrm flipV="1">
            <a:off x="3427412" y="3881258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0" name="Line 58"/>
          <p:cNvSpPr>
            <a:spLocks noChangeShapeType="1"/>
          </p:cNvSpPr>
          <p:nvPr/>
        </p:nvSpPr>
        <p:spPr bwMode="auto">
          <a:xfrm flipV="1">
            <a:off x="4302127" y="3890784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1" name="Line 58"/>
          <p:cNvSpPr>
            <a:spLocks noChangeShapeType="1"/>
          </p:cNvSpPr>
          <p:nvPr/>
        </p:nvSpPr>
        <p:spPr bwMode="auto">
          <a:xfrm flipV="1">
            <a:off x="5151442" y="3881258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2" name="Line 58"/>
          <p:cNvSpPr>
            <a:spLocks noChangeShapeType="1"/>
          </p:cNvSpPr>
          <p:nvPr/>
        </p:nvSpPr>
        <p:spPr bwMode="auto">
          <a:xfrm flipV="1">
            <a:off x="3427412" y="3082748"/>
            <a:ext cx="0" cy="13374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3" name="Line 58"/>
          <p:cNvSpPr>
            <a:spLocks noChangeShapeType="1"/>
          </p:cNvSpPr>
          <p:nvPr/>
        </p:nvSpPr>
        <p:spPr bwMode="auto">
          <a:xfrm flipV="1">
            <a:off x="4302127" y="3082747"/>
            <a:ext cx="0" cy="13374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4" name="Line 58"/>
          <p:cNvSpPr>
            <a:spLocks noChangeShapeType="1"/>
          </p:cNvSpPr>
          <p:nvPr/>
        </p:nvSpPr>
        <p:spPr bwMode="auto">
          <a:xfrm flipV="1">
            <a:off x="5151442" y="3082747"/>
            <a:ext cx="0" cy="13374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5" name="Line 58"/>
          <p:cNvSpPr>
            <a:spLocks noChangeShapeType="1"/>
          </p:cNvSpPr>
          <p:nvPr/>
        </p:nvSpPr>
        <p:spPr bwMode="auto">
          <a:xfrm flipV="1">
            <a:off x="3427412" y="5311676"/>
            <a:ext cx="0" cy="8636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6" name="Line 58"/>
          <p:cNvSpPr>
            <a:spLocks noChangeShapeType="1"/>
          </p:cNvSpPr>
          <p:nvPr/>
        </p:nvSpPr>
        <p:spPr bwMode="auto">
          <a:xfrm flipV="1">
            <a:off x="4302127" y="5311675"/>
            <a:ext cx="0" cy="863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7" name="Line 58"/>
          <p:cNvSpPr>
            <a:spLocks noChangeShapeType="1"/>
          </p:cNvSpPr>
          <p:nvPr/>
        </p:nvSpPr>
        <p:spPr bwMode="auto">
          <a:xfrm flipV="1">
            <a:off x="5151442" y="5311676"/>
            <a:ext cx="0" cy="863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8" name="Line 58"/>
          <p:cNvSpPr>
            <a:spLocks noChangeShapeType="1"/>
          </p:cNvSpPr>
          <p:nvPr/>
        </p:nvSpPr>
        <p:spPr bwMode="auto">
          <a:xfrm>
            <a:off x="2046008" y="5401340"/>
            <a:ext cx="310669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9" name="Line 58"/>
          <p:cNvSpPr>
            <a:spLocks noChangeShapeType="1"/>
          </p:cNvSpPr>
          <p:nvPr/>
        </p:nvSpPr>
        <p:spPr bwMode="auto">
          <a:xfrm flipV="1">
            <a:off x="2517159" y="3089833"/>
            <a:ext cx="0" cy="107429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0" name="Line 58"/>
          <p:cNvSpPr>
            <a:spLocks noChangeShapeType="1"/>
          </p:cNvSpPr>
          <p:nvPr/>
        </p:nvSpPr>
        <p:spPr bwMode="auto">
          <a:xfrm flipH="1" flipV="1">
            <a:off x="2270788" y="4164128"/>
            <a:ext cx="49274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1" name="Line 58"/>
          <p:cNvSpPr>
            <a:spLocks noChangeShapeType="1"/>
          </p:cNvSpPr>
          <p:nvPr/>
        </p:nvSpPr>
        <p:spPr bwMode="auto">
          <a:xfrm flipH="1" flipV="1">
            <a:off x="2270788" y="4255036"/>
            <a:ext cx="49274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2" name="Line 58"/>
          <p:cNvSpPr>
            <a:spLocks noChangeShapeType="1"/>
          </p:cNvSpPr>
          <p:nvPr/>
        </p:nvSpPr>
        <p:spPr bwMode="auto">
          <a:xfrm flipV="1">
            <a:off x="2517159" y="4262041"/>
            <a:ext cx="0" cy="113599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3" name="Oval 172"/>
          <p:cNvSpPr>
            <a:spLocks noChangeAspect="1"/>
          </p:cNvSpPr>
          <p:nvPr/>
        </p:nvSpPr>
        <p:spPr>
          <a:xfrm>
            <a:off x="2013819" y="3046234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74" name="Oval 173"/>
          <p:cNvSpPr>
            <a:spLocks noChangeAspect="1"/>
          </p:cNvSpPr>
          <p:nvPr/>
        </p:nvSpPr>
        <p:spPr>
          <a:xfrm>
            <a:off x="2018960" y="5362364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" name="TextBox 2"/>
          <p:cNvSpPr txBox="1"/>
          <p:nvPr/>
        </p:nvSpPr>
        <p:spPr>
          <a:xfrm>
            <a:off x="2844820" y="5899558"/>
            <a:ext cx="2304876" cy="707886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  <a:t>logique de</a:t>
            </a:r>
            <a:b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  <a:t>commutation</a:t>
            </a:r>
          </a:p>
        </p:txBody>
      </p:sp>
      <p:sp>
        <p:nvSpPr>
          <p:cNvPr id="265" name="TextBox 264"/>
          <p:cNvSpPr txBox="1"/>
          <p:nvPr/>
        </p:nvSpPr>
        <p:spPr>
          <a:xfrm>
            <a:off x="5902508" y="6053446"/>
            <a:ext cx="1128019" cy="400110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CH" sz="2000">
                <a:latin typeface="Times New Roman" panose="02020603050405020304" pitchFamily="18" charset="0"/>
                <a:cs typeface="Times New Roman" panose="02020603050405020304" pitchFamily="18" charset="0"/>
              </a:rPr>
              <a:t>position</a:t>
            </a:r>
          </a:p>
        </p:txBody>
      </p:sp>
      <p:cxnSp>
        <p:nvCxnSpPr>
          <p:cNvPr id="267" name="Straight Arrow Connector 266"/>
          <p:cNvCxnSpPr/>
          <p:nvPr/>
        </p:nvCxnSpPr>
        <p:spPr>
          <a:xfrm>
            <a:off x="2046008" y="3216494"/>
            <a:ext cx="0" cy="1991798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TextBox 141"/>
          <p:cNvSpPr txBox="1"/>
          <p:nvPr/>
        </p:nvSpPr>
        <p:spPr>
          <a:xfrm>
            <a:off x="1325507" y="610650"/>
            <a:ext cx="6715877" cy="22006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Commutation par blocs (120°)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CH"/>
              <a:t>Brushless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CH"/>
              <a:t>BLDC – Brushless DC motor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CH"/>
              <a:t>EC - Electronically commutated</a:t>
            </a:r>
          </a:p>
          <a:p>
            <a:pPr lvl="1"/>
            <a:endParaRPr lang="fr-CH" sz="11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Sinus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CH"/>
              <a:t>PMSM – Permanent Magnet Synchronous Machine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CH"/>
              <a:t>HSM – Hybrid Synchronous Machine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01FD84-935E-4E5F-AEE3-223740612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749869234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7024" y="4299442"/>
            <a:ext cx="2470576" cy="1997487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8" y="0"/>
            <a:ext cx="8445609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synchrone à aimants permanents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889676" y="1738586"/>
            <a:ext cx="982485" cy="982487"/>
            <a:chOff x="4284703" y="3893769"/>
            <a:chExt cx="324000" cy="324000"/>
          </a:xfrm>
        </p:grpSpPr>
        <p:grpSp>
          <p:nvGrpSpPr>
            <p:cNvPr id="21" name="Group 20"/>
            <p:cNvGrpSpPr/>
            <p:nvPr/>
          </p:nvGrpSpPr>
          <p:grpSpPr>
            <a:xfrm>
              <a:off x="4284703" y="3893769"/>
              <a:ext cx="324000" cy="324000"/>
              <a:chOff x="2866763" y="3267000"/>
              <a:chExt cx="324000" cy="324000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2866763" y="3267000"/>
                <a:ext cx="324000" cy="32400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2908256" y="3307288"/>
                <a:ext cx="241015" cy="243425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 sz="1200"/>
              </a:p>
            </p:txBody>
          </p:sp>
        </p:grpSp>
        <p:sp>
          <p:nvSpPr>
            <p:cNvPr id="22" name="Rectangle 21"/>
            <p:cNvSpPr/>
            <p:nvPr/>
          </p:nvSpPr>
          <p:spPr>
            <a:xfrm>
              <a:off x="4383543" y="4028572"/>
              <a:ext cx="122242" cy="53565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383127" y="4028572"/>
              <a:ext cx="65930" cy="53565"/>
            </a:xfrm>
            <a:prstGeom prst="rect">
              <a:avLst/>
            </a:prstGeom>
            <a:solidFill>
              <a:schemeClr val="tx1"/>
            </a:solidFill>
            <a:ln w="12700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46" name="TextBox 145"/>
          <p:cNvSpPr txBox="1"/>
          <p:nvPr/>
        </p:nvSpPr>
        <p:spPr>
          <a:xfrm>
            <a:off x="5972234" y="3406908"/>
            <a:ext cx="31717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sz="1400"/>
              <a:t>VSI (Voltage Source Inverter)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sz="1400"/>
              <a:t>Onduleur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sz="1400"/>
              <a:t>Convertisseur de tension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sz="1400"/>
              <a:t>Pont à 6 transistors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3448691" y="1896709"/>
          <a:ext cx="558236" cy="436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15" name="Equation" r:id="rId5" imgW="291960" imgH="228600" progId="Equation.DSMT4">
                  <p:embed/>
                </p:oleObj>
              </mc:Choice>
              <mc:Fallback>
                <p:oleObj name="Equation" r:id="rId5" imgW="291960" imgH="2286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448691" y="1896709"/>
                        <a:ext cx="558236" cy="4368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9" name="Line 54"/>
          <p:cNvSpPr>
            <a:spLocks noChangeShapeType="1"/>
          </p:cNvSpPr>
          <p:nvPr/>
        </p:nvSpPr>
        <p:spPr bwMode="auto">
          <a:xfrm rot="16200000">
            <a:off x="6661332" y="760398"/>
            <a:ext cx="0" cy="25120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50" name="Line 58"/>
          <p:cNvSpPr>
            <a:spLocks noChangeShapeType="1"/>
          </p:cNvSpPr>
          <p:nvPr/>
        </p:nvSpPr>
        <p:spPr bwMode="auto">
          <a:xfrm>
            <a:off x="4023894" y="1055278"/>
            <a:ext cx="310669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51" name="Line 94"/>
          <p:cNvSpPr>
            <a:spLocks noChangeShapeType="1"/>
          </p:cNvSpPr>
          <p:nvPr/>
        </p:nvSpPr>
        <p:spPr bwMode="auto">
          <a:xfrm rot="16200000">
            <a:off x="7088869" y="1417123"/>
            <a:ext cx="0" cy="16177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52" name="Line 96"/>
          <p:cNvSpPr>
            <a:spLocks noChangeShapeType="1"/>
          </p:cNvSpPr>
          <p:nvPr/>
        </p:nvSpPr>
        <p:spPr bwMode="auto">
          <a:xfrm rot="16200000">
            <a:off x="7522471" y="2053340"/>
            <a:ext cx="0" cy="78977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153" name="Group 152"/>
          <p:cNvGrpSpPr/>
          <p:nvPr/>
        </p:nvGrpSpPr>
        <p:grpSpPr>
          <a:xfrm>
            <a:off x="6842395" y="1187438"/>
            <a:ext cx="500167" cy="674288"/>
            <a:chOff x="1303742" y="4178300"/>
            <a:chExt cx="500167" cy="674288"/>
          </a:xfrm>
        </p:grpSpPr>
        <p:sp>
          <p:nvSpPr>
            <p:cNvPr id="250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51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52" name="Straight Connector 251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Straight Connector 255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62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4" name="Group 153"/>
          <p:cNvGrpSpPr/>
          <p:nvPr/>
        </p:nvGrpSpPr>
        <p:grpSpPr>
          <a:xfrm>
            <a:off x="6842395" y="2608330"/>
            <a:ext cx="500167" cy="674288"/>
            <a:chOff x="1303742" y="4178300"/>
            <a:chExt cx="500167" cy="674288"/>
          </a:xfrm>
        </p:grpSpPr>
        <p:sp>
          <p:nvSpPr>
            <p:cNvPr id="235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36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37" name="Straight Connector 236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5" name="Group 154"/>
          <p:cNvGrpSpPr/>
          <p:nvPr/>
        </p:nvGrpSpPr>
        <p:grpSpPr>
          <a:xfrm>
            <a:off x="5993080" y="1187438"/>
            <a:ext cx="500167" cy="674288"/>
            <a:chOff x="1303742" y="4178300"/>
            <a:chExt cx="500167" cy="674288"/>
          </a:xfrm>
        </p:grpSpPr>
        <p:sp>
          <p:nvSpPr>
            <p:cNvPr id="220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21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22" name="Straight Connector 221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6" name="Group 155"/>
          <p:cNvGrpSpPr/>
          <p:nvPr/>
        </p:nvGrpSpPr>
        <p:grpSpPr>
          <a:xfrm>
            <a:off x="5993080" y="2608330"/>
            <a:ext cx="500167" cy="674288"/>
            <a:chOff x="1303742" y="4178300"/>
            <a:chExt cx="500167" cy="674288"/>
          </a:xfrm>
        </p:grpSpPr>
        <p:sp>
          <p:nvSpPr>
            <p:cNvPr id="205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206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07" name="Straight Connector 206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7" name="Group 156"/>
          <p:cNvGrpSpPr/>
          <p:nvPr/>
        </p:nvGrpSpPr>
        <p:grpSpPr>
          <a:xfrm>
            <a:off x="5118365" y="1187438"/>
            <a:ext cx="500167" cy="674288"/>
            <a:chOff x="1303742" y="4178300"/>
            <a:chExt cx="500167" cy="674288"/>
          </a:xfrm>
        </p:grpSpPr>
        <p:sp>
          <p:nvSpPr>
            <p:cNvPr id="190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191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92" name="Straight Connector 191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Group 157"/>
          <p:cNvGrpSpPr/>
          <p:nvPr/>
        </p:nvGrpSpPr>
        <p:grpSpPr>
          <a:xfrm>
            <a:off x="5118365" y="2608330"/>
            <a:ext cx="500167" cy="674288"/>
            <a:chOff x="1303742" y="4178300"/>
            <a:chExt cx="500167" cy="674288"/>
          </a:xfrm>
        </p:grpSpPr>
        <p:sp>
          <p:nvSpPr>
            <p:cNvPr id="175" name="AutoShape 65"/>
            <p:cNvSpPr>
              <a:spLocks noChangeArrowheads="1"/>
            </p:cNvSpPr>
            <p:nvPr/>
          </p:nvSpPr>
          <p:spPr bwMode="auto">
            <a:xfrm>
              <a:off x="1672905" y="4450653"/>
              <a:ext cx="120486" cy="125811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905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CH"/>
            </a:p>
          </p:txBody>
        </p:sp>
        <p:sp>
          <p:nvSpPr>
            <p:cNvPr id="176" name="Line 66"/>
            <p:cNvSpPr>
              <a:spLocks noChangeShapeType="1"/>
            </p:cNvSpPr>
            <p:nvPr/>
          </p:nvSpPr>
          <p:spPr bwMode="auto">
            <a:xfrm>
              <a:off x="1662387" y="4450653"/>
              <a:ext cx="14152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77" name="Straight Connector 176"/>
            <p:cNvCxnSpPr/>
            <p:nvPr/>
          </p:nvCxnSpPr>
          <p:spPr>
            <a:xfrm>
              <a:off x="1448202" y="4312840"/>
              <a:ext cx="0" cy="40401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>
              <a:off x="1303742" y="4514849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/>
            <p:cNvCxnSpPr/>
            <p:nvPr/>
          </p:nvCxnSpPr>
          <p:spPr>
            <a:xfrm>
              <a:off x="1499002" y="4274739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/>
            <p:cNvCxnSpPr/>
            <p:nvPr/>
          </p:nvCxnSpPr>
          <p:spPr>
            <a:xfrm>
              <a:off x="1499002" y="4450653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>
              <a:off x="1499002" y="4626568"/>
              <a:ext cx="0" cy="12581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>
              <a:off x="1499002" y="4689473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>
              <a:off x="1499002" y="4513558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>
              <a:off x="1499002" y="4337644"/>
              <a:ext cx="948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>
              <a:off x="1590675" y="4178300"/>
              <a:ext cx="0" cy="1631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>
              <a:off x="1590675" y="4513558"/>
              <a:ext cx="0" cy="3390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>
              <a:off x="1733550" y="4274739"/>
              <a:ext cx="0" cy="4776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>
              <a:off x="1592663" y="4749204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>
              <a:off x="1590675" y="4280493"/>
              <a:ext cx="140887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9" name="Line 58"/>
          <p:cNvSpPr>
            <a:spLocks noChangeShapeType="1"/>
          </p:cNvSpPr>
          <p:nvPr/>
        </p:nvSpPr>
        <p:spPr bwMode="auto">
          <a:xfrm flipV="1">
            <a:off x="5405298" y="1852200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0" name="Line 58"/>
          <p:cNvSpPr>
            <a:spLocks noChangeShapeType="1"/>
          </p:cNvSpPr>
          <p:nvPr/>
        </p:nvSpPr>
        <p:spPr bwMode="auto">
          <a:xfrm flipV="1">
            <a:off x="6280013" y="1861726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1" name="Line 58"/>
          <p:cNvSpPr>
            <a:spLocks noChangeShapeType="1"/>
          </p:cNvSpPr>
          <p:nvPr/>
        </p:nvSpPr>
        <p:spPr bwMode="auto">
          <a:xfrm flipV="1">
            <a:off x="7129328" y="1852200"/>
            <a:ext cx="0" cy="75613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2" name="Line 58"/>
          <p:cNvSpPr>
            <a:spLocks noChangeShapeType="1"/>
          </p:cNvSpPr>
          <p:nvPr/>
        </p:nvSpPr>
        <p:spPr bwMode="auto">
          <a:xfrm flipV="1">
            <a:off x="5405298" y="1053690"/>
            <a:ext cx="0" cy="13374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3" name="Line 58"/>
          <p:cNvSpPr>
            <a:spLocks noChangeShapeType="1"/>
          </p:cNvSpPr>
          <p:nvPr/>
        </p:nvSpPr>
        <p:spPr bwMode="auto">
          <a:xfrm flipV="1">
            <a:off x="6280013" y="1053689"/>
            <a:ext cx="0" cy="13374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4" name="Line 58"/>
          <p:cNvSpPr>
            <a:spLocks noChangeShapeType="1"/>
          </p:cNvSpPr>
          <p:nvPr/>
        </p:nvSpPr>
        <p:spPr bwMode="auto">
          <a:xfrm flipV="1">
            <a:off x="7129328" y="1053689"/>
            <a:ext cx="0" cy="13374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5" name="Line 58"/>
          <p:cNvSpPr>
            <a:spLocks noChangeShapeType="1"/>
          </p:cNvSpPr>
          <p:nvPr/>
        </p:nvSpPr>
        <p:spPr bwMode="auto">
          <a:xfrm flipV="1">
            <a:off x="5405298" y="3282618"/>
            <a:ext cx="0" cy="8636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6" name="Line 58"/>
          <p:cNvSpPr>
            <a:spLocks noChangeShapeType="1"/>
          </p:cNvSpPr>
          <p:nvPr/>
        </p:nvSpPr>
        <p:spPr bwMode="auto">
          <a:xfrm flipV="1">
            <a:off x="6280013" y="3282617"/>
            <a:ext cx="0" cy="863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7" name="Line 58"/>
          <p:cNvSpPr>
            <a:spLocks noChangeShapeType="1"/>
          </p:cNvSpPr>
          <p:nvPr/>
        </p:nvSpPr>
        <p:spPr bwMode="auto">
          <a:xfrm flipV="1">
            <a:off x="7129328" y="3282618"/>
            <a:ext cx="0" cy="863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8" name="Line 58"/>
          <p:cNvSpPr>
            <a:spLocks noChangeShapeType="1"/>
          </p:cNvSpPr>
          <p:nvPr/>
        </p:nvSpPr>
        <p:spPr bwMode="auto">
          <a:xfrm>
            <a:off x="4023894" y="3372282"/>
            <a:ext cx="310669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69" name="Line 58"/>
          <p:cNvSpPr>
            <a:spLocks noChangeShapeType="1"/>
          </p:cNvSpPr>
          <p:nvPr/>
        </p:nvSpPr>
        <p:spPr bwMode="auto">
          <a:xfrm flipV="1">
            <a:off x="4495045" y="1060775"/>
            <a:ext cx="0" cy="107429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0" name="Line 58"/>
          <p:cNvSpPr>
            <a:spLocks noChangeShapeType="1"/>
          </p:cNvSpPr>
          <p:nvPr/>
        </p:nvSpPr>
        <p:spPr bwMode="auto">
          <a:xfrm flipH="1" flipV="1">
            <a:off x="4248674" y="2135070"/>
            <a:ext cx="49274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1" name="Line 58"/>
          <p:cNvSpPr>
            <a:spLocks noChangeShapeType="1"/>
          </p:cNvSpPr>
          <p:nvPr/>
        </p:nvSpPr>
        <p:spPr bwMode="auto">
          <a:xfrm flipH="1" flipV="1">
            <a:off x="4248674" y="2225978"/>
            <a:ext cx="49274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2" name="Line 58"/>
          <p:cNvSpPr>
            <a:spLocks noChangeShapeType="1"/>
          </p:cNvSpPr>
          <p:nvPr/>
        </p:nvSpPr>
        <p:spPr bwMode="auto">
          <a:xfrm flipV="1">
            <a:off x="4495045" y="2232983"/>
            <a:ext cx="0" cy="113599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oval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3" name="Oval 172"/>
          <p:cNvSpPr>
            <a:spLocks noChangeAspect="1"/>
          </p:cNvSpPr>
          <p:nvPr/>
        </p:nvSpPr>
        <p:spPr>
          <a:xfrm>
            <a:off x="3991705" y="1017176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74" name="Oval 173"/>
          <p:cNvSpPr>
            <a:spLocks noChangeAspect="1"/>
          </p:cNvSpPr>
          <p:nvPr/>
        </p:nvSpPr>
        <p:spPr>
          <a:xfrm>
            <a:off x="3996846" y="3333306"/>
            <a:ext cx="72000" cy="72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267" name="Straight Arrow Connector 266"/>
          <p:cNvCxnSpPr/>
          <p:nvPr/>
        </p:nvCxnSpPr>
        <p:spPr>
          <a:xfrm>
            <a:off x="4023894" y="1187436"/>
            <a:ext cx="0" cy="1991798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TextBox 141"/>
          <p:cNvSpPr txBox="1"/>
          <p:nvPr/>
        </p:nvSpPr>
        <p:spPr>
          <a:xfrm>
            <a:off x="2499258" y="3435737"/>
            <a:ext cx="1221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Batteries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7"/>
          <a:srcRect l="11150" t="12863" r="11420"/>
          <a:stretch/>
        </p:blipFill>
        <p:spPr>
          <a:xfrm>
            <a:off x="137608" y="1017176"/>
            <a:ext cx="2294792" cy="1453693"/>
          </a:xfrm>
          <a:prstGeom prst="rect">
            <a:avLst/>
          </a:prstGeom>
        </p:spPr>
      </p:pic>
      <p:sp>
        <p:nvSpPr>
          <p:cNvPr id="280" name="Rectangle 279"/>
          <p:cNvSpPr/>
          <p:nvPr/>
        </p:nvSpPr>
        <p:spPr>
          <a:xfrm>
            <a:off x="3464356" y="6291552"/>
            <a:ext cx="569945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050"/>
              <a:t>Source : www.automobile-propre.com/voitures/tesla-model-3/</a:t>
            </a:r>
            <a:br>
              <a:rPr lang="fr-CH" sz="1050"/>
            </a:br>
            <a:r>
              <a:rPr lang="fr-CH" sz="1050"/>
              <a:t>mundogeo.com/2018/10/18/dji-lanca-o-drone-para-mapeamento-phantom-4-rtk/</a:t>
            </a:r>
            <a:br>
              <a:rPr lang="fr-CH" sz="1050"/>
            </a:br>
            <a:r>
              <a:rPr lang="fr-CH" sz="1050"/>
              <a:t>www.banggood.com et www.bionx-service.ch et www.velo-bionx.com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622574" y="1060775"/>
            <a:ext cx="1384353" cy="2310063"/>
            <a:chOff x="2622574" y="1060775"/>
            <a:chExt cx="1384353" cy="2310063"/>
          </a:xfrm>
        </p:grpSpPr>
        <p:sp>
          <p:nvSpPr>
            <p:cNvPr id="144" name="Line 58"/>
            <p:cNvSpPr>
              <a:spLocks noChangeShapeType="1"/>
            </p:cNvSpPr>
            <p:nvPr/>
          </p:nvSpPr>
          <p:spPr bwMode="auto">
            <a:xfrm>
              <a:off x="2622574" y="1207566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5" name="Line 58"/>
            <p:cNvSpPr>
              <a:spLocks noChangeShapeType="1"/>
            </p:cNvSpPr>
            <p:nvPr/>
          </p:nvSpPr>
          <p:spPr bwMode="auto">
            <a:xfrm>
              <a:off x="2787261" y="1281995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7" name="Line 58"/>
            <p:cNvSpPr>
              <a:spLocks noChangeShapeType="1"/>
            </p:cNvSpPr>
            <p:nvPr/>
          </p:nvSpPr>
          <p:spPr bwMode="auto">
            <a:xfrm>
              <a:off x="2622574" y="1477881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8" name="Line 58"/>
            <p:cNvSpPr>
              <a:spLocks noChangeShapeType="1"/>
            </p:cNvSpPr>
            <p:nvPr/>
          </p:nvSpPr>
          <p:spPr bwMode="auto">
            <a:xfrm>
              <a:off x="2787261" y="1552310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66" name="Line 58"/>
            <p:cNvSpPr>
              <a:spLocks noChangeShapeType="1"/>
            </p:cNvSpPr>
            <p:nvPr/>
          </p:nvSpPr>
          <p:spPr bwMode="auto">
            <a:xfrm>
              <a:off x="2622574" y="1748196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68" name="Line 58"/>
            <p:cNvSpPr>
              <a:spLocks noChangeShapeType="1"/>
            </p:cNvSpPr>
            <p:nvPr/>
          </p:nvSpPr>
          <p:spPr bwMode="auto">
            <a:xfrm>
              <a:off x="2787261" y="1822625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69" name="Line 58"/>
            <p:cNvSpPr>
              <a:spLocks noChangeShapeType="1"/>
            </p:cNvSpPr>
            <p:nvPr/>
          </p:nvSpPr>
          <p:spPr bwMode="auto">
            <a:xfrm>
              <a:off x="2622574" y="2018511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0" name="Line 58"/>
            <p:cNvSpPr>
              <a:spLocks noChangeShapeType="1"/>
            </p:cNvSpPr>
            <p:nvPr/>
          </p:nvSpPr>
          <p:spPr bwMode="auto">
            <a:xfrm>
              <a:off x="2787261" y="2092940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1" name="Line 58"/>
            <p:cNvSpPr>
              <a:spLocks noChangeShapeType="1"/>
            </p:cNvSpPr>
            <p:nvPr/>
          </p:nvSpPr>
          <p:spPr bwMode="auto">
            <a:xfrm>
              <a:off x="2892574" y="1281995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2" name="Line 58"/>
            <p:cNvSpPr>
              <a:spLocks noChangeShapeType="1"/>
            </p:cNvSpPr>
            <p:nvPr/>
          </p:nvSpPr>
          <p:spPr bwMode="auto">
            <a:xfrm>
              <a:off x="2892574" y="1546865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3" name="Line 58"/>
            <p:cNvSpPr>
              <a:spLocks noChangeShapeType="1"/>
            </p:cNvSpPr>
            <p:nvPr/>
          </p:nvSpPr>
          <p:spPr bwMode="auto">
            <a:xfrm>
              <a:off x="2892574" y="182640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4" name="Line 58"/>
            <p:cNvSpPr>
              <a:spLocks noChangeShapeType="1"/>
            </p:cNvSpPr>
            <p:nvPr/>
          </p:nvSpPr>
          <p:spPr bwMode="auto">
            <a:xfrm>
              <a:off x="2892574" y="209127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5" name="Line 58"/>
            <p:cNvSpPr>
              <a:spLocks noChangeShapeType="1"/>
            </p:cNvSpPr>
            <p:nvPr/>
          </p:nvSpPr>
          <p:spPr bwMode="auto">
            <a:xfrm>
              <a:off x="2892574" y="1060775"/>
              <a:ext cx="0" cy="14679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6" name="Line 58"/>
            <p:cNvSpPr>
              <a:spLocks noChangeShapeType="1"/>
            </p:cNvSpPr>
            <p:nvPr/>
          </p:nvSpPr>
          <p:spPr bwMode="auto">
            <a:xfrm>
              <a:off x="2901251" y="1060775"/>
              <a:ext cx="110567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77" name="Line 58"/>
            <p:cNvSpPr>
              <a:spLocks noChangeShapeType="1"/>
            </p:cNvSpPr>
            <p:nvPr/>
          </p:nvSpPr>
          <p:spPr bwMode="auto">
            <a:xfrm>
              <a:off x="2892574" y="3370838"/>
              <a:ext cx="109913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1" name="Line 58"/>
            <p:cNvSpPr>
              <a:spLocks noChangeShapeType="1"/>
            </p:cNvSpPr>
            <p:nvPr/>
          </p:nvSpPr>
          <p:spPr bwMode="auto">
            <a:xfrm>
              <a:off x="2631251" y="2287159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2" name="Line 58"/>
            <p:cNvSpPr>
              <a:spLocks noChangeShapeType="1"/>
            </p:cNvSpPr>
            <p:nvPr/>
          </p:nvSpPr>
          <p:spPr bwMode="auto">
            <a:xfrm>
              <a:off x="2795938" y="2361588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3" name="Line 58"/>
            <p:cNvSpPr>
              <a:spLocks noChangeShapeType="1"/>
            </p:cNvSpPr>
            <p:nvPr/>
          </p:nvSpPr>
          <p:spPr bwMode="auto">
            <a:xfrm>
              <a:off x="2631251" y="2557474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4" name="Line 58"/>
            <p:cNvSpPr>
              <a:spLocks noChangeShapeType="1"/>
            </p:cNvSpPr>
            <p:nvPr/>
          </p:nvSpPr>
          <p:spPr bwMode="auto">
            <a:xfrm>
              <a:off x="2795938" y="2631903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5" name="Line 58"/>
            <p:cNvSpPr>
              <a:spLocks noChangeShapeType="1"/>
            </p:cNvSpPr>
            <p:nvPr/>
          </p:nvSpPr>
          <p:spPr bwMode="auto">
            <a:xfrm>
              <a:off x="2631251" y="2827789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6" name="Line 58"/>
            <p:cNvSpPr>
              <a:spLocks noChangeShapeType="1"/>
            </p:cNvSpPr>
            <p:nvPr/>
          </p:nvSpPr>
          <p:spPr bwMode="auto">
            <a:xfrm>
              <a:off x="2795938" y="2902218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7" name="Line 58"/>
            <p:cNvSpPr>
              <a:spLocks noChangeShapeType="1"/>
            </p:cNvSpPr>
            <p:nvPr/>
          </p:nvSpPr>
          <p:spPr bwMode="auto">
            <a:xfrm>
              <a:off x="2631251" y="3098104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8" name="Line 58"/>
            <p:cNvSpPr>
              <a:spLocks noChangeShapeType="1"/>
            </p:cNvSpPr>
            <p:nvPr/>
          </p:nvSpPr>
          <p:spPr bwMode="auto">
            <a:xfrm>
              <a:off x="2795938" y="3172533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9" name="Line 58"/>
            <p:cNvSpPr>
              <a:spLocks noChangeShapeType="1"/>
            </p:cNvSpPr>
            <p:nvPr/>
          </p:nvSpPr>
          <p:spPr bwMode="auto">
            <a:xfrm>
              <a:off x="2901251" y="2361588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90" name="Line 58"/>
            <p:cNvSpPr>
              <a:spLocks noChangeShapeType="1"/>
            </p:cNvSpPr>
            <p:nvPr/>
          </p:nvSpPr>
          <p:spPr bwMode="auto">
            <a:xfrm>
              <a:off x="2901251" y="2626458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91" name="Line 58"/>
            <p:cNvSpPr>
              <a:spLocks noChangeShapeType="1"/>
            </p:cNvSpPr>
            <p:nvPr/>
          </p:nvSpPr>
          <p:spPr bwMode="auto">
            <a:xfrm>
              <a:off x="2901251" y="2905997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92" name="Line 58"/>
            <p:cNvSpPr>
              <a:spLocks noChangeShapeType="1"/>
            </p:cNvSpPr>
            <p:nvPr/>
          </p:nvSpPr>
          <p:spPr bwMode="auto">
            <a:xfrm>
              <a:off x="2901251" y="3170867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pic>
        <p:nvPicPr>
          <p:cNvPr id="21509" name="Picture 5" descr="Image associée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88"/>
          <a:stretch/>
        </p:blipFill>
        <p:spPr bwMode="auto">
          <a:xfrm>
            <a:off x="131609" y="2557473"/>
            <a:ext cx="2287442" cy="1479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4" name="Picture 10" descr="XXD A2212 Moteur brushless 1400KV pour avion RC Quadricoptère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17"/>
          <a:stretch/>
        </p:blipFill>
        <p:spPr bwMode="auto">
          <a:xfrm>
            <a:off x="140286" y="4120454"/>
            <a:ext cx="2760965" cy="225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21</a:t>
            </a:fld>
            <a:endParaRPr lang="fr-CH"/>
          </a:p>
        </p:txBody>
      </p:sp>
      <p:pic>
        <p:nvPicPr>
          <p:cNvPr id="28714" name="Picture 42" descr="http://www.velo-bionx.com/Revendeurs/ROULCOUCHE%20BionX%20serie%20D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887" y="4131810"/>
            <a:ext cx="3002501" cy="2156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14444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Rectangle 279"/>
          <p:cNvSpPr/>
          <p:nvPr/>
        </p:nvSpPr>
        <p:spPr>
          <a:xfrm>
            <a:off x="1840675" y="6596390"/>
            <a:ext cx="730332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CH" sz="1100"/>
              <a:t>Source : www.ad-na.com</a:t>
            </a:r>
          </a:p>
        </p:txBody>
      </p:sp>
      <p:pic>
        <p:nvPicPr>
          <p:cNvPr id="26626" name="Picture 2" descr="Résultat de recherche d'images pour &quot;namiki motor tiny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92" y="168969"/>
            <a:ext cx="6667407" cy="609263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0A08ACD-471D-45C9-9032-3509AC254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768157505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Rectangle 279"/>
          <p:cNvSpPr/>
          <p:nvPr/>
        </p:nvSpPr>
        <p:spPr>
          <a:xfrm>
            <a:off x="1840675" y="6427113"/>
            <a:ext cx="730332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CH" sz="1100"/>
              <a:t>Source : toolguyd.com/dewalt-brushless-impact-driver-dcf886/</a:t>
            </a:r>
            <a:br>
              <a:rPr lang="fr-CH" sz="1100"/>
            </a:br>
            <a:r>
              <a:rPr lang="fr-CH" sz="1100"/>
              <a:t>www.toolsofthetrade.net/power-tools/cordless-tools/brushing-up-on-brushless_o</a:t>
            </a:r>
          </a:p>
        </p:txBody>
      </p:sp>
      <p:pic>
        <p:nvPicPr>
          <p:cNvPr id="28676" name="Picture 4" descr="Because they are more compact than brushed motors, brushless motors allow manufacturers to design smaller, lighter tools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25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9E9AE0D-252F-43D0-96EC-F57E58B69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211570127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t="5861"/>
          <a:stretch/>
        </p:blipFill>
        <p:spPr>
          <a:xfrm>
            <a:off x="1" y="629022"/>
            <a:ext cx="4512257" cy="44873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t="6039"/>
          <a:stretch/>
        </p:blipFill>
        <p:spPr>
          <a:xfrm>
            <a:off x="4631740" y="637490"/>
            <a:ext cx="4512259" cy="4478866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8" y="0"/>
            <a:ext cx="8445609" cy="5767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Exemple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BB674E-CD1E-4E0D-9E64-30E82918B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24</a:t>
            </a:fld>
            <a:endParaRPr lang="fr-CH"/>
          </a:p>
        </p:txBody>
      </p: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D14F689A-25E0-4213-BB7B-37ECAD0F4C16}"/>
              </a:ext>
            </a:extLst>
          </p:cNvPr>
          <p:cNvGrpSpPr/>
          <p:nvPr/>
        </p:nvGrpSpPr>
        <p:grpSpPr>
          <a:xfrm>
            <a:off x="5678728" y="5191811"/>
            <a:ext cx="2489912" cy="1610175"/>
            <a:chOff x="1394333" y="1017176"/>
            <a:chExt cx="5946818" cy="3845685"/>
          </a:xfrm>
        </p:grpSpPr>
        <p:sp>
          <p:nvSpPr>
            <p:cNvPr id="6" name="Line 56">
              <a:extLst>
                <a:ext uri="{FF2B5EF4-FFF2-40B4-BE49-F238E27FC236}">
                  <a16:creationId xmlns:a16="http://schemas.microsoft.com/office/drawing/2014/main" id="{767E223A-5079-4FB9-97BB-B791803AC91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418636" y="2320019"/>
              <a:ext cx="0" cy="1581284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triangle" w="sm" len="med"/>
              <a:tailEnd type="non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" name="Line 56">
              <a:extLst>
                <a:ext uri="{FF2B5EF4-FFF2-40B4-BE49-F238E27FC236}">
                  <a16:creationId xmlns:a16="http://schemas.microsoft.com/office/drawing/2014/main" id="{318E5354-06B3-4263-A2AC-B9D22AD887E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149693" y="4346475"/>
              <a:ext cx="449495" cy="0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prstDash val="sysDash"/>
              <a:round/>
              <a:headEnd type="none" w="sm" len="med"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E54A39D8-EC66-437A-89B5-4E02022B96F8}"/>
                </a:ext>
              </a:extLst>
            </p:cNvPr>
            <p:cNvGrpSpPr/>
            <p:nvPr/>
          </p:nvGrpSpPr>
          <p:grpSpPr>
            <a:xfrm>
              <a:off x="2978114" y="1546877"/>
              <a:ext cx="1913093" cy="2323622"/>
              <a:chOff x="2978114" y="1546877"/>
              <a:chExt cx="1913093" cy="2323622"/>
            </a:xfrm>
          </p:grpSpPr>
          <p:sp>
            <p:nvSpPr>
              <p:cNvPr id="9" name="Line 56">
                <a:extLst>
                  <a:ext uri="{FF2B5EF4-FFF2-40B4-BE49-F238E27FC236}">
                    <a16:creationId xmlns:a16="http://schemas.microsoft.com/office/drawing/2014/main" id="{E7A315FA-0C5A-4E1D-8E1E-2447535970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890703" y="2962134"/>
                <a:ext cx="0" cy="908360"/>
              </a:xfrm>
              <a:prstGeom prst="line">
                <a:avLst/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prstDash val="sysDash"/>
                <a:round/>
                <a:headEnd type="none" w="sm" len="med"/>
                <a:tailEnd type="triangle" w="sm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10" name="Line 56">
                <a:extLst>
                  <a:ext uri="{FF2B5EF4-FFF2-40B4-BE49-F238E27FC236}">
                    <a16:creationId xmlns:a16="http://schemas.microsoft.com/office/drawing/2014/main" id="{A1997FA1-F099-45B6-B10C-960B8B9D6DD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006566" y="2962134"/>
                <a:ext cx="0" cy="908362"/>
              </a:xfrm>
              <a:prstGeom prst="line">
                <a:avLst/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prstDash val="sysDash"/>
                <a:round/>
                <a:headEnd type="none" w="sm" len="med"/>
                <a:tailEnd type="triangle" w="sm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11" name="Line 56">
                <a:extLst>
                  <a:ext uri="{FF2B5EF4-FFF2-40B4-BE49-F238E27FC236}">
                    <a16:creationId xmlns:a16="http://schemas.microsoft.com/office/drawing/2014/main" id="{3F1D300F-7CE9-4AB4-BB36-F773AC2072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735913" y="1874862"/>
                <a:ext cx="0" cy="1995633"/>
              </a:xfrm>
              <a:prstGeom prst="line">
                <a:avLst/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prstDash val="sysDash"/>
                <a:round/>
                <a:headEnd type="none" w="sm" len="med"/>
                <a:tailEnd type="none" w="sm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12" name="Line 56">
                <a:extLst>
                  <a:ext uri="{FF2B5EF4-FFF2-40B4-BE49-F238E27FC236}">
                    <a16:creationId xmlns:a16="http://schemas.microsoft.com/office/drawing/2014/main" id="{E3FC7C15-454B-4C6B-9F84-A5B64B0F46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732975" y="1546877"/>
                <a:ext cx="158232" cy="330088"/>
              </a:xfrm>
              <a:prstGeom prst="line">
                <a:avLst/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prstDash val="sysDash"/>
                <a:round/>
                <a:headEnd type="none" w="sm" len="med"/>
                <a:tailEnd type="triangle" w="sm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13" name="Line 56">
                <a:extLst>
                  <a:ext uri="{FF2B5EF4-FFF2-40B4-BE49-F238E27FC236}">
                    <a16:creationId xmlns:a16="http://schemas.microsoft.com/office/drawing/2014/main" id="{985241D0-9E6C-490D-80CC-A79FE45C82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8191" y="1874862"/>
                <a:ext cx="0" cy="1995635"/>
              </a:xfrm>
              <a:prstGeom prst="line">
                <a:avLst/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prstDash val="sysDash"/>
                <a:round/>
                <a:headEnd type="none" w="sm" len="med"/>
                <a:tailEnd type="none" w="sm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14" name="Line 56">
                <a:extLst>
                  <a:ext uri="{FF2B5EF4-FFF2-40B4-BE49-F238E27FC236}">
                    <a16:creationId xmlns:a16="http://schemas.microsoft.com/office/drawing/2014/main" id="{E70E8EAC-BA54-4867-8D25-C325C252BB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35252" y="1553496"/>
                <a:ext cx="155059" cy="323469"/>
              </a:xfrm>
              <a:prstGeom prst="line">
                <a:avLst/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prstDash val="sysDash"/>
                <a:round/>
                <a:headEnd type="none" w="sm" len="med"/>
                <a:tailEnd type="triangle" w="sm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15" name="Line 56">
                <a:extLst>
                  <a:ext uri="{FF2B5EF4-FFF2-40B4-BE49-F238E27FC236}">
                    <a16:creationId xmlns:a16="http://schemas.microsoft.com/office/drawing/2014/main" id="{51E37DA2-E54F-47FA-A011-94BC0BD592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146427" y="2955988"/>
                <a:ext cx="0" cy="914510"/>
              </a:xfrm>
              <a:prstGeom prst="line">
                <a:avLst/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prstDash val="sysDash"/>
                <a:round/>
                <a:headEnd type="none" w="sm" len="med"/>
                <a:tailEnd type="triangle" w="sm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16" name="Line 56">
                <a:extLst>
                  <a:ext uri="{FF2B5EF4-FFF2-40B4-BE49-F238E27FC236}">
                    <a16:creationId xmlns:a16="http://schemas.microsoft.com/office/drawing/2014/main" id="{D6CDEE6A-CEC8-4693-B232-4F2E4CF8DC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981052" y="1876202"/>
                <a:ext cx="0" cy="1994297"/>
              </a:xfrm>
              <a:prstGeom prst="line">
                <a:avLst/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prstDash val="sysDash"/>
                <a:round/>
                <a:headEnd type="none" w="sm" len="med"/>
                <a:tailEnd type="none" w="sm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17" name="Line 56">
                <a:extLst>
                  <a:ext uri="{FF2B5EF4-FFF2-40B4-BE49-F238E27FC236}">
                    <a16:creationId xmlns:a16="http://schemas.microsoft.com/office/drawing/2014/main" id="{62AF37D7-357C-4DAF-A4EE-75910AC9392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978114" y="1553496"/>
                <a:ext cx="155701" cy="324808"/>
              </a:xfrm>
              <a:prstGeom prst="line">
                <a:avLst/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prstDash val="sysDash"/>
                <a:round/>
                <a:headEnd type="none" w="sm" len="med"/>
                <a:tailEnd type="triangle" w="sm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1BFCE48-A76E-4F28-ACC1-779CB708BCB9}"/>
                </a:ext>
              </a:extLst>
            </p:cNvPr>
            <p:cNvSpPr txBox="1"/>
            <p:nvPr/>
          </p:nvSpPr>
          <p:spPr>
            <a:xfrm>
              <a:off x="2844820" y="3870500"/>
              <a:ext cx="2304875" cy="99236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fr-CH" sz="1000">
                  <a:latin typeface="Times New Roman" panose="02020603050405020304" pitchFamily="18" charset="0"/>
                  <a:cs typeface="Times New Roman" panose="02020603050405020304" pitchFamily="18" charset="0"/>
                </a:rPr>
                <a:t>logique de</a:t>
              </a:r>
              <a:br>
                <a:rPr lang="fr-CH" sz="1000"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fr-CH" sz="1000">
                  <a:latin typeface="Times New Roman" panose="02020603050405020304" pitchFamily="18" charset="0"/>
                  <a:cs typeface="Times New Roman" panose="02020603050405020304" pitchFamily="18" charset="0"/>
                </a:rPr>
                <a:t>commutation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0569538-0D7C-4C2F-9859-E0685A547C10}"/>
                </a:ext>
              </a:extLst>
            </p:cNvPr>
            <p:cNvSpPr txBox="1"/>
            <p:nvPr/>
          </p:nvSpPr>
          <p:spPr>
            <a:xfrm>
              <a:off x="5599188" y="3901305"/>
              <a:ext cx="1741963" cy="955608"/>
            </a:xfrm>
            <a:prstGeom prst="rect">
              <a:avLst/>
            </a:prstGeom>
            <a:noFill/>
            <a:ln w="12700">
              <a:solidFill>
                <a:schemeClr val="bg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fr-CH" sz="1000">
                  <a:latin typeface="Times New Roman" panose="02020603050405020304" pitchFamily="18" charset="0"/>
                  <a:cs typeface="Times New Roman" panose="02020603050405020304" pitchFamily="18" charset="0"/>
                </a:rPr>
                <a:t>capteur de position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4270E81F-6208-4B6A-B694-21A35E8BAB52}"/>
                </a:ext>
              </a:extLst>
            </p:cNvPr>
            <p:cNvGrpSpPr/>
            <p:nvPr/>
          </p:nvGrpSpPr>
          <p:grpSpPr>
            <a:xfrm>
              <a:off x="1394333" y="1017176"/>
              <a:ext cx="5499942" cy="2388130"/>
              <a:chOff x="1394333" y="1017176"/>
              <a:chExt cx="5499942" cy="2388130"/>
            </a:xfrm>
          </p:grpSpPr>
          <p:sp>
            <p:nvSpPr>
              <p:cNvPr id="42" name="Line 58">
                <a:extLst>
                  <a:ext uri="{FF2B5EF4-FFF2-40B4-BE49-F238E27FC236}">
                    <a16:creationId xmlns:a16="http://schemas.microsoft.com/office/drawing/2014/main" id="{923AD7C2-5832-4E64-90D9-87331401D58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046008" y="3372282"/>
                <a:ext cx="310669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72189231-4BC5-4252-9701-693A9FFF5D7B}"/>
                  </a:ext>
                </a:extLst>
              </p:cNvPr>
              <p:cNvGrpSpPr/>
              <p:nvPr/>
            </p:nvGrpSpPr>
            <p:grpSpPr>
              <a:xfrm>
                <a:off x="5911790" y="1738586"/>
                <a:ext cx="982485" cy="982487"/>
                <a:chOff x="4284703" y="3893769"/>
                <a:chExt cx="324000" cy="324000"/>
              </a:xfrm>
            </p:grpSpPr>
            <p:grpSp>
              <p:nvGrpSpPr>
                <p:cNvPr id="140" name="Group 139">
                  <a:extLst>
                    <a:ext uri="{FF2B5EF4-FFF2-40B4-BE49-F238E27FC236}">
                      <a16:creationId xmlns:a16="http://schemas.microsoft.com/office/drawing/2014/main" id="{4EA5F906-1CA0-41AE-9587-ADA8E75FB9A1}"/>
                    </a:ext>
                  </a:extLst>
                </p:cNvPr>
                <p:cNvGrpSpPr/>
                <p:nvPr/>
              </p:nvGrpSpPr>
              <p:grpSpPr>
                <a:xfrm>
                  <a:off x="4284703" y="3893769"/>
                  <a:ext cx="324000" cy="324000"/>
                  <a:chOff x="2866763" y="3267000"/>
                  <a:chExt cx="324000" cy="324000"/>
                </a:xfrm>
              </p:grpSpPr>
              <p:sp>
                <p:nvSpPr>
                  <p:cNvPr id="143" name="Oval 142">
                    <a:extLst>
                      <a:ext uri="{FF2B5EF4-FFF2-40B4-BE49-F238E27FC236}">
                        <a16:creationId xmlns:a16="http://schemas.microsoft.com/office/drawing/2014/main" id="{40E9F0E9-2307-4272-A67A-44992536D160}"/>
                      </a:ext>
                    </a:extLst>
                  </p:cNvPr>
                  <p:cNvSpPr/>
                  <p:nvPr/>
                </p:nvSpPr>
                <p:spPr>
                  <a:xfrm>
                    <a:off x="2866763" y="3267000"/>
                    <a:ext cx="324000" cy="324000"/>
                  </a:xfrm>
                  <a:prstGeom prst="ellipse">
                    <a:avLst/>
                  </a:prstGeom>
                  <a:no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CH" sz="1200"/>
                  </a:p>
                </p:txBody>
              </p:sp>
              <p:sp>
                <p:nvSpPr>
                  <p:cNvPr id="144" name="Oval 143">
                    <a:extLst>
                      <a:ext uri="{FF2B5EF4-FFF2-40B4-BE49-F238E27FC236}">
                        <a16:creationId xmlns:a16="http://schemas.microsoft.com/office/drawing/2014/main" id="{311CEC3A-9162-4AA2-9EF2-5C483D5DCB7B}"/>
                      </a:ext>
                    </a:extLst>
                  </p:cNvPr>
                  <p:cNvSpPr/>
                  <p:nvPr/>
                </p:nvSpPr>
                <p:spPr>
                  <a:xfrm>
                    <a:off x="2908256" y="3307288"/>
                    <a:ext cx="241015" cy="243425"/>
                  </a:xfrm>
                  <a:prstGeom prst="ellipse">
                    <a:avLst/>
                  </a:prstGeom>
                  <a:no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CH" sz="1200"/>
                  </a:p>
                </p:txBody>
              </p:sp>
            </p:grpSp>
            <p:sp>
              <p:nvSpPr>
                <p:cNvPr id="141" name="Rectangle 140">
                  <a:extLst>
                    <a:ext uri="{FF2B5EF4-FFF2-40B4-BE49-F238E27FC236}">
                      <a16:creationId xmlns:a16="http://schemas.microsoft.com/office/drawing/2014/main" id="{E94B8761-CDE5-4E21-9496-D5AB2EB58DBD}"/>
                    </a:ext>
                  </a:extLst>
                </p:cNvPr>
                <p:cNvSpPr/>
                <p:nvPr/>
              </p:nvSpPr>
              <p:spPr>
                <a:xfrm>
                  <a:off x="4383543" y="4028572"/>
                  <a:ext cx="122242" cy="53565"/>
                </a:xfrm>
                <a:prstGeom prst="rect">
                  <a:avLst/>
                </a:prstGeom>
                <a:noFill/>
                <a:ln w="12700" cap="sq">
                  <a:solidFill>
                    <a:schemeClr val="tx1"/>
                  </a:solidFill>
                  <a:miter lim="800000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/>
                </a:p>
              </p:txBody>
            </p:sp>
            <p:sp>
              <p:nvSpPr>
                <p:cNvPr id="142" name="Rectangle 141">
                  <a:extLst>
                    <a:ext uri="{FF2B5EF4-FFF2-40B4-BE49-F238E27FC236}">
                      <a16:creationId xmlns:a16="http://schemas.microsoft.com/office/drawing/2014/main" id="{614651D0-AD2E-4F32-B016-B7FB36120C7D}"/>
                    </a:ext>
                  </a:extLst>
                </p:cNvPr>
                <p:cNvSpPr/>
                <p:nvPr/>
              </p:nvSpPr>
              <p:spPr>
                <a:xfrm>
                  <a:off x="4383127" y="4028572"/>
                  <a:ext cx="65930" cy="53565"/>
                </a:xfrm>
                <a:prstGeom prst="rect">
                  <a:avLst/>
                </a:prstGeom>
                <a:solidFill>
                  <a:schemeClr val="tx1"/>
                </a:solidFill>
                <a:ln w="12700" cap="sq">
                  <a:noFill/>
                  <a:miter lim="800000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/>
                </a:p>
              </p:txBody>
            </p:sp>
          </p:grpSp>
          <p:graphicFrame>
            <p:nvGraphicFramePr>
              <p:cNvPr id="22" name="Object 21">
                <a:extLst>
                  <a:ext uri="{FF2B5EF4-FFF2-40B4-BE49-F238E27FC236}">
                    <a16:creationId xmlns:a16="http://schemas.microsoft.com/office/drawing/2014/main" id="{0C9C9F2C-317A-448C-9715-003B1D410420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394333" y="1929355"/>
              <a:ext cx="558236" cy="4368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8639" name="Equation" r:id="rId6" imgW="291960" imgH="228600" progId="Equation.DSMT4">
                      <p:embed/>
                    </p:oleObj>
                  </mc:Choice>
                  <mc:Fallback>
                    <p:oleObj name="Equation" r:id="rId6" imgW="291960" imgH="228600" progId="Equation.DSMT4">
                      <p:embed/>
                      <p:pic>
                        <p:nvPicPr>
                          <p:cNvPr id="22" name="Object 21">
                            <a:extLst>
                              <a:ext uri="{FF2B5EF4-FFF2-40B4-BE49-F238E27FC236}">
                                <a16:creationId xmlns:a16="http://schemas.microsoft.com/office/drawing/2014/main" id="{0C9C9F2C-317A-448C-9715-003B1D410420}"/>
                              </a:ext>
                            </a:extLst>
                          </p:cNvPr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1394333" y="1929355"/>
                            <a:ext cx="558236" cy="43688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3" name="Line 54">
                <a:extLst>
                  <a:ext uri="{FF2B5EF4-FFF2-40B4-BE49-F238E27FC236}">
                    <a16:creationId xmlns:a16="http://schemas.microsoft.com/office/drawing/2014/main" id="{7915ADE9-04EC-4CF8-8A92-FC2A18B3C9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6200000">
                <a:off x="4683446" y="760398"/>
                <a:ext cx="0" cy="251206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24" name="Line 58">
                <a:extLst>
                  <a:ext uri="{FF2B5EF4-FFF2-40B4-BE49-F238E27FC236}">
                    <a16:creationId xmlns:a16="http://schemas.microsoft.com/office/drawing/2014/main" id="{D83FBB4A-8EB6-4160-80AC-E7844C7864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046008" y="1055278"/>
                <a:ext cx="310669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25" name="Line 94">
                <a:extLst>
                  <a:ext uri="{FF2B5EF4-FFF2-40B4-BE49-F238E27FC236}">
                    <a16:creationId xmlns:a16="http://schemas.microsoft.com/office/drawing/2014/main" id="{DA2006C5-B2E0-4A6D-9D76-565C85B915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6200000">
                <a:off x="5110983" y="1417123"/>
                <a:ext cx="0" cy="16177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26" name="Line 96">
                <a:extLst>
                  <a:ext uri="{FF2B5EF4-FFF2-40B4-BE49-F238E27FC236}">
                    <a16:creationId xmlns:a16="http://schemas.microsoft.com/office/drawing/2014/main" id="{0A04BC6D-8DAA-4A79-9B74-AA708E1000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6200000">
                <a:off x="5544585" y="2053340"/>
                <a:ext cx="0" cy="78977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F43F9C4E-E09A-4DE2-9C40-0FFA35422904}"/>
                  </a:ext>
                </a:extLst>
              </p:cNvPr>
              <p:cNvGrpSpPr/>
              <p:nvPr/>
            </p:nvGrpSpPr>
            <p:grpSpPr>
              <a:xfrm>
                <a:off x="4864509" y="1187438"/>
                <a:ext cx="500167" cy="674288"/>
                <a:chOff x="1303742" y="4178300"/>
                <a:chExt cx="500167" cy="674288"/>
              </a:xfrm>
            </p:grpSpPr>
            <p:sp>
              <p:nvSpPr>
                <p:cNvPr id="125" name="AutoShape 65">
                  <a:extLst>
                    <a:ext uri="{FF2B5EF4-FFF2-40B4-BE49-F238E27FC236}">
                      <a16:creationId xmlns:a16="http://schemas.microsoft.com/office/drawing/2014/main" id="{FC6B9ECD-8869-47A9-AEB5-01570251111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72905" y="4450653"/>
                  <a:ext cx="120486" cy="125811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CH"/>
                </a:p>
              </p:txBody>
            </p:sp>
            <p:sp>
              <p:nvSpPr>
                <p:cNvPr id="126" name="Line 66">
                  <a:extLst>
                    <a:ext uri="{FF2B5EF4-FFF2-40B4-BE49-F238E27FC236}">
                      <a16:creationId xmlns:a16="http://schemas.microsoft.com/office/drawing/2014/main" id="{9E666BB1-7ED8-4C4C-B108-BBAAE6C35E1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662387" y="4450653"/>
                  <a:ext cx="14152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fr-CH"/>
                </a:p>
              </p:txBody>
            </p:sp>
            <p:cxnSp>
              <p:nvCxnSpPr>
                <p:cNvPr id="127" name="Straight Connector 126">
                  <a:extLst>
                    <a:ext uri="{FF2B5EF4-FFF2-40B4-BE49-F238E27FC236}">
                      <a16:creationId xmlns:a16="http://schemas.microsoft.com/office/drawing/2014/main" id="{DA243BAD-BCB6-4A1C-AA50-6AD73EAFC31A}"/>
                    </a:ext>
                  </a:extLst>
                </p:cNvPr>
                <p:cNvCxnSpPr/>
                <p:nvPr/>
              </p:nvCxnSpPr>
              <p:spPr>
                <a:xfrm>
                  <a:off x="1448202" y="4312840"/>
                  <a:ext cx="0" cy="404019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Straight Connector 127">
                  <a:extLst>
                    <a:ext uri="{FF2B5EF4-FFF2-40B4-BE49-F238E27FC236}">
                      <a16:creationId xmlns:a16="http://schemas.microsoft.com/office/drawing/2014/main" id="{1EC48B8F-E17E-4213-AE33-0C52D563F03C}"/>
                    </a:ext>
                  </a:extLst>
                </p:cNvPr>
                <p:cNvCxnSpPr/>
                <p:nvPr/>
              </p:nvCxnSpPr>
              <p:spPr>
                <a:xfrm>
                  <a:off x="1303742" y="4514849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Straight Connector 128">
                  <a:extLst>
                    <a:ext uri="{FF2B5EF4-FFF2-40B4-BE49-F238E27FC236}">
                      <a16:creationId xmlns:a16="http://schemas.microsoft.com/office/drawing/2014/main" id="{888E291C-07EA-462A-A7F4-A3BC6C16473E}"/>
                    </a:ext>
                  </a:extLst>
                </p:cNvPr>
                <p:cNvCxnSpPr/>
                <p:nvPr/>
              </p:nvCxnSpPr>
              <p:spPr>
                <a:xfrm>
                  <a:off x="1499002" y="4274739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Connector 129">
                  <a:extLst>
                    <a:ext uri="{FF2B5EF4-FFF2-40B4-BE49-F238E27FC236}">
                      <a16:creationId xmlns:a16="http://schemas.microsoft.com/office/drawing/2014/main" id="{52EF2B1B-9C8B-4F3B-9497-C7B951D1EAAF}"/>
                    </a:ext>
                  </a:extLst>
                </p:cNvPr>
                <p:cNvCxnSpPr/>
                <p:nvPr/>
              </p:nvCxnSpPr>
              <p:spPr>
                <a:xfrm>
                  <a:off x="1499002" y="4450653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Straight Connector 130">
                  <a:extLst>
                    <a:ext uri="{FF2B5EF4-FFF2-40B4-BE49-F238E27FC236}">
                      <a16:creationId xmlns:a16="http://schemas.microsoft.com/office/drawing/2014/main" id="{BA812AF4-9810-4248-B463-29659FD1C328}"/>
                    </a:ext>
                  </a:extLst>
                </p:cNvPr>
                <p:cNvCxnSpPr/>
                <p:nvPr/>
              </p:nvCxnSpPr>
              <p:spPr>
                <a:xfrm>
                  <a:off x="1499002" y="4626568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2" name="Straight Connector 131">
                  <a:extLst>
                    <a:ext uri="{FF2B5EF4-FFF2-40B4-BE49-F238E27FC236}">
                      <a16:creationId xmlns:a16="http://schemas.microsoft.com/office/drawing/2014/main" id="{BF1A1D28-8A5E-48A8-B120-320D397B347A}"/>
                    </a:ext>
                  </a:extLst>
                </p:cNvPr>
                <p:cNvCxnSpPr/>
                <p:nvPr/>
              </p:nvCxnSpPr>
              <p:spPr>
                <a:xfrm>
                  <a:off x="1499002" y="4689473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3" name="Straight Connector 132">
                  <a:extLst>
                    <a:ext uri="{FF2B5EF4-FFF2-40B4-BE49-F238E27FC236}">
                      <a16:creationId xmlns:a16="http://schemas.microsoft.com/office/drawing/2014/main" id="{69C02643-10AD-4363-8290-E02141F7EDA2}"/>
                    </a:ext>
                  </a:extLst>
                </p:cNvPr>
                <p:cNvCxnSpPr/>
                <p:nvPr/>
              </p:nvCxnSpPr>
              <p:spPr>
                <a:xfrm>
                  <a:off x="1499002" y="4513558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  <a:headEnd type="triangl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4" name="Straight Connector 133">
                  <a:extLst>
                    <a:ext uri="{FF2B5EF4-FFF2-40B4-BE49-F238E27FC236}">
                      <a16:creationId xmlns:a16="http://schemas.microsoft.com/office/drawing/2014/main" id="{BADB95F5-4E6D-4328-B211-360D9C81A1A1}"/>
                    </a:ext>
                  </a:extLst>
                </p:cNvPr>
                <p:cNvCxnSpPr/>
                <p:nvPr/>
              </p:nvCxnSpPr>
              <p:spPr>
                <a:xfrm>
                  <a:off x="1499002" y="4337644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5" name="Straight Connector 134">
                  <a:extLst>
                    <a:ext uri="{FF2B5EF4-FFF2-40B4-BE49-F238E27FC236}">
                      <a16:creationId xmlns:a16="http://schemas.microsoft.com/office/drawing/2014/main" id="{0730BB7F-D747-431D-B85F-F23966E54454}"/>
                    </a:ext>
                  </a:extLst>
                </p:cNvPr>
                <p:cNvCxnSpPr/>
                <p:nvPr/>
              </p:nvCxnSpPr>
              <p:spPr>
                <a:xfrm>
                  <a:off x="1590675" y="4178300"/>
                  <a:ext cx="0" cy="163115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6" name="Straight Connector 135">
                  <a:extLst>
                    <a:ext uri="{FF2B5EF4-FFF2-40B4-BE49-F238E27FC236}">
                      <a16:creationId xmlns:a16="http://schemas.microsoft.com/office/drawing/2014/main" id="{159BEFC2-0900-4E8F-AE30-BE94D692A96C}"/>
                    </a:ext>
                  </a:extLst>
                </p:cNvPr>
                <p:cNvCxnSpPr/>
                <p:nvPr/>
              </p:nvCxnSpPr>
              <p:spPr>
                <a:xfrm>
                  <a:off x="1590675" y="4513558"/>
                  <a:ext cx="0" cy="3390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7" name="Straight Connector 136">
                  <a:extLst>
                    <a:ext uri="{FF2B5EF4-FFF2-40B4-BE49-F238E27FC236}">
                      <a16:creationId xmlns:a16="http://schemas.microsoft.com/office/drawing/2014/main" id="{DC3E5A94-178B-4860-BB01-ECCDDDF2826F}"/>
                    </a:ext>
                  </a:extLst>
                </p:cNvPr>
                <p:cNvCxnSpPr/>
                <p:nvPr/>
              </p:nvCxnSpPr>
              <p:spPr>
                <a:xfrm>
                  <a:off x="1733550" y="4274739"/>
                  <a:ext cx="0" cy="47764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8" name="Straight Connector 137">
                  <a:extLst>
                    <a:ext uri="{FF2B5EF4-FFF2-40B4-BE49-F238E27FC236}">
                      <a16:creationId xmlns:a16="http://schemas.microsoft.com/office/drawing/2014/main" id="{3F307174-8963-4AD5-8BBC-354D93AA2AC4}"/>
                    </a:ext>
                  </a:extLst>
                </p:cNvPr>
                <p:cNvCxnSpPr/>
                <p:nvPr/>
              </p:nvCxnSpPr>
              <p:spPr>
                <a:xfrm>
                  <a:off x="1592663" y="4749204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9" name="Straight Connector 138">
                  <a:extLst>
                    <a:ext uri="{FF2B5EF4-FFF2-40B4-BE49-F238E27FC236}">
                      <a16:creationId xmlns:a16="http://schemas.microsoft.com/office/drawing/2014/main" id="{EAE64A5D-B52F-4A49-BAD7-7ADD45F68309}"/>
                    </a:ext>
                  </a:extLst>
                </p:cNvPr>
                <p:cNvCxnSpPr/>
                <p:nvPr/>
              </p:nvCxnSpPr>
              <p:spPr>
                <a:xfrm>
                  <a:off x="1590675" y="4280493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A1FCE8CC-8CD0-4815-B6D9-AF666C7B446B}"/>
                  </a:ext>
                </a:extLst>
              </p:cNvPr>
              <p:cNvGrpSpPr/>
              <p:nvPr/>
            </p:nvGrpSpPr>
            <p:grpSpPr>
              <a:xfrm>
                <a:off x="4864509" y="2608330"/>
                <a:ext cx="500167" cy="674288"/>
                <a:chOff x="1303742" y="4178300"/>
                <a:chExt cx="500167" cy="674288"/>
              </a:xfrm>
            </p:grpSpPr>
            <p:sp>
              <p:nvSpPr>
                <p:cNvPr id="110" name="AutoShape 65">
                  <a:extLst>
                    <a:ext uri="{FF2B5EF4-FFF2-40B4-BE49-F238E27FC236}">
                      <a16:creationId xmlns:a16="http://schemas.microsoft.com/office/drawing/2014/main" id="{BEEB09C9-1276-4922-9AA8-757B959066C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72905" y="4450653"/>
                  <a:ext cx="120486" cy="125811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CH"/>
                </a:p>
              </p:txBody>
            </p:sp>
            <p:sp>
              <p:nvSpPr>
                <p:cNvPr id="111" name="Line 66">
                  <a:extLst>
                    <a:ext uri="{FF2B5EF4-FFF2-40B4-BE49-F238E27FC236}">
                      <a16:creationId xmlns:a16="http://schemas.microsoft.com/office/drawing/2014/main" id="{DE157881-804B-4995-91DC-6EB9C1EAF9F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662387" y="4450653"/>
                  <a:ext cx="14152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fr-CH"/>
                </a:p>
              </p:txBody>
            </p:sp>
            <p:cxnSp>
              <p:nvCxnSpPr>
                <p:cNvPr id="112" name="Straight Connector 111">
                  <a:extLst>
                    <a:ext uri="{FF2B5EF4-FFF2-40B4-BE49-F238E27FC236}">
                      <a16:creationId xmlns:a16="http://schemas.microsoft.com/office/drawing/2014/main" id="{A2F96DEC-6820-4C86-8260-D5B3F0894080}"/>
                    </a:ext>
                  </a:extLst>
                </p:cNvPr>
                <p:cNvCxnSpPr/>
                <p:nvPr/>
              </p:nvCxnSpPr>
              <p:spPr>
                <a:xfrm>
                  <a:off x="1448202" y="4312840"/>
                  <a:ext cx="0" cy="404019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Straight Connector 112">
                  <a:extLst>
                    <a:ext uri="{FF2B5EF4-FFF2-40B4-BE49-F238E27FC236}">
                      <a16:creationId xmlns:a16="http://schemas.microsoft.com/office/drawing/2014/main" id="{75E68D4D-1DF4-442F-8A7F-1E76C5C963F1}"/>
                    </a:ext>
                  </a:extLst>
                </p:cNvPr>
                <p:cNvCxnSpPr/>
                <p:nvPr/>
              </p:nvCxnSpPr>
              <p:spPr>
                <a:xfrm>
                  <a:off x="1303742" y="4514849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4" name="Straight Connector 113">
                  <a:extLst>
                    <a:ext uri="{FF2B5EF4-FFF2-40B4-BE49-F238E27FC236}">
                      <a16:creationId xmlns:a16="http://schemas.microsoft.com/office/drawing/2014/main" id="{B3C60794-7B2A-4988-BA8B-640363726CA9}"/>
                    </a:ext>
                  </a:extLst>
                </p:cNvPr>
                <p:cNvCxnSpPr/>
                <p:nvPr/>
              </p:nvCxnSpPr>
              <p:spPr>
                <a:xfrm>
                  <a:off x="1499002" y="4274739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5" name="Straight Connector 114">
                  <a:extLst>
                    <a:ext uri="{FF2B5EF4-FFF2-40B4-BE49-F238E27FC236}">
                      <a16:creationId xmlns:a16="http://schemas.microsoft.com/office/drawing/2014/main" id="{23F6D64D-FCA3-4A08-8FED-A59416D1C132}"/>
                    </a:ext>
                  </a:extLst>
                </p:cNvPr>
                <p:cNvCxnSpPr/>
                <p:nvPr/>
              </p:nvCxnSpPr>
              <p:spPr>
                <a:xfrm>
                  <a:off x="1499002" y="4450653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6" name="Straight Connector 115">
                  <a:extLst>
                    <a:ext uri="{FF2B5EF4-FFF2-40B4-BE49-F238E27FC236}">
                      <a16:creationId xmlns:a16="http://schemas.microsoft.com/office/drawing/2014/main" id="{687E4D1B-BFC7-4E33-B00F-713B61B1D0B2}"/>
                    </a:ext>
                  </a:extLst>
                </p:cNvPr>
                <p:cNvCxnSpPr/>
                <p:nvPr/>
              </p:nvCxnSpPr>
              <p:spPr>
                <a:xfrm>
                  <a:off x="1499002" y="4626568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7" name="Straight Connector 116">
                  <a:extLst>
                    <a:ext uri="{FF2B5EF4-FFF2-40B4-BE49-F238E27FC236}">
                      <a16:creationId xmlns:a16="http://schemas.microsoft.com/office/drawing/2014/main" id="{DF5CD21E-21C5-4803-8227-B7B83852A7FF}"/>
                    </a:ext>
                  </a:extLst>
                </p:cNvPr>
                <p:cNvCxnSpPr/>
                <p:nvPr/>
              </p:nvCxnSpPr>
              <p:spPr>
                <a:xfrm>
                  <a:off x="1499002" y="4689473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8" name="Straight Connector 117">
                  <a:extLst>
                    <a:ext uri="{FF2B5EF4-FFF2-40B4-BE49-F238E27FC236}">
                      <a16:creationId xmlns:a16="http://schemas.microsoft.com/office/drawing/2014/main" id="{ED2D3586-039F-48B3-BC2A-B63C976E690B}"/>
                    </a:ext>
                  </a:extLst>
                </p:cNvPr>
                <p:cNvCxnSpPr/>
                <p:nvPr/>
              </p:nvCxnSpPr>
              <p:spPr>
                <a:xfrm>
                  <a:off x="1499002" y="4513558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  <a:headEnd type="triangl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9" name="Straight Connector 118">
                  <a:extLst>
                    <a:ext uri="{FF2B5EF4-FFF2-40B4-BE49-F238E27FC236}">
                      <a16:creationId xmlns:a16="http://schemas.microsoft.com/office/drawing/2014/main" id="{1D26E162-6E72-48C9-BBED-A5DCA390E55C}"/>
                    </a:ext>
                  </a:extLst>
                </p:cNvPr>
                <p:cNvCxnSpPr/>
                <p:nvPr/>
              </p:nvCxnSpPr>
              <p:spPr>
                <a:xfrm>
                  <a:off x="1499002" y="4337644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0" name="Straight Connector 119">
                  <a:extLst>
                    <a:ext uri="{FF2B5EF4-FFF2-40B4-BE49-F238E27FC236}">
                      <a16:creationId xmlns:a16="http://schemas.microsoft.com/office/drawing/2014/main" id="{00D57937-F607-47AB-973E-BD2780A26B3E}"/>
                    </a:ext>
                  </a:extLst>
                </p:cNvPr>
                <p:cNvCxnSpPr/>
                <p:nvPr/>
              </p:nvCxnSpPr>
              <p:spPr>
                <a:xfrm>
                  <a:off x="1590675" y="4178300"/>
                  <a:ext cx="0" cy="163115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1" name="Straight Connector 120">
                  <a:extLst>
                    <a:ext uri="{FF2B5EF4-FFF2-40B4-BE49-F238E27FC236}">
                      <a16:creationId xmlns:a16="http://schemas.microsoft.com/office/drawing/2014/main" id="{3B4845D7-A6A7-4045-BAAA-588234EF15E0}"/>
                    </a:ext>
                  </a:extLst>
                </p:cNvPr>
                <p:cNvCxnSpPr/>
                <p:nvPr/>
              </p:nvCxnSpPr>
              <p:spPr>
                <a:xfrm>
                  <a:off x="1590675" y="4513558"/>
                  <a:ext cx="0" cy="3390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2" name="Straight Connector 121">
                  <a:extLst>
                    <a:ext uri="{FF2B5EF4-FFF2-40B4-BE49-F238E27FC236}">
                      <a16:creationId xmlns:a16="http://schemas.microsoft.com/office/drawing/2014/main" id="{B3E9B71C-A1E7-4DC5-B556-7B686A2F41C6}"/>
                    </a:ext>
                  </a:extLst>
                </p:cNvPr>
                <p:cNvCxnSpPr/>
                <p:nvPr/>
              </p:nvCxnSpPr>
              <p:spPr>
                <a:xfrm>
                  <a:off x="1733550" y="4274739"/>
                  <a:ext cx="0" cy="47764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3" name="Straight Connector 122">
                  <a:extLst>
                    <a:ext uri="{FF2B5EF4-FFF2-40B4-BE49-F238E27FC236}">
                      <a16:creationId xmlns:a16="http://schemas.microsoft.com/office/drawing/2014/main" id="{E990132B-E92A-40D8-B3C5-FA5E521C225B}"/>
                    </a:ext>
                  </a:extLst>
                </p:cNvPr>
                <p:cNvCxnSpPr/>
                <p:nvPr/>
              </p:nvCxnSpPr>
              <p:spPr>
                <a:xfrm>
                  <a:off x="1592663" y="4749204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4" name="Straight Connector 123">
                  <a:extLst>
                    <a:ext uri="{FF2B5EF4-FFF2-40B4-BE49-F238E27FC236}">
                      <a16:creationId xmlns:a16="http://schemas.microsoft.com/office/drawing/2014/main" id="{6CFDCC4A-19A0-4A81-835E-5FE13DCF41F6}"/>
                    </a:ext>
                  </a:extLst>
                </p:cNvPr>
                <p:cNvCxnSpPr/>
                <p:nvPr/>
              </p:nvCxnSpPr>
              <p:spPr>
                <a:xfrm>
                  <a:off x="1590675" y="4280493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8C492041-6546-4E6D-BA83-FB4942170D48}"/>
                  </a:ext>
                </a:extLst>
              </p:cNvPr>
              <p:cNvGrpSpPr/>
              <p:nvPr/>
            </p:nvGrpSpPr>
            <p:grpSpPr>
              <a:xfrm>
                <a:off x="4015194" y="1187438"/>
                <a:ext cx="500167" cy="674288"/>
                <a:chOff x="1303742" y="4178300"/>
                <a:chExt cx="500167" cy="674288"/>
              </a:xfrm>
            </p:grpSpPr>
            <p:sp>
              <p:nvSpPr>
                <p:cNvPr id="95" name="AutoShape 65">
                  <a:extLst>
                    <a:ext uri="{FF2B5EF4-FFF2-40B4-BE49-F238E27FC236}">
                      <a16:creationId xmlns:a16="http://schemas.microsoft.com/office/drawing/2014/main" id="{70DFD8EF-979B-47E7-BBFD-9122DE4F0B7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72905" y="4450653"/>
                  <a:ext cx="120486" cy="125811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CH"/>
                </a:p>
              </p:txBody>
            </p:sp>
            <p:sp>
              <p:nvSpPr>
                <p:cNvPr id="96" name="Line 66">
                  <a:extLst>
                    <a:ext uri="{FF2B5EF4-FFF2-40B4-BE49-F238E27FC236}">
                      <a16:creationId xmlns:a16="http://schemas.microsoft.com/office/drawing/2014/main" id="{6BD45C2C-5D0A-4FF7-8353-0B730BA4DB9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662387" y="4450653"/>
                  <a:ext cx="14152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fr-CH"/>
                </a:p>
              </p:txBody>
            </p:sp>
            <p:cxnSp>
              <p:nvCxnSpPr>
                <p:cNvPr id="97" name="Straight Connector 96">
                  <a:extLst>
                    <a:ext uri="{FF2B5EF4-FFF2-40B4-BE49-F238E27FC236}">
                      <a16:creationId xmlns:a16="http://schemas.microsoft.com/office/drawing/2014/main" id="{05AFC9AA-FB85-47AC-AC83-7EB18EB2398F}"/>
                    </a:ext>
                  </a:extLst>
                </p:cNvPr>
                <p:cNvCxnSpPr/>
                <p:nvPr/>
              </p:nvCxnSpPr>
              <p:spPr>
                <a:xfrm>
                  <a:off x="1448202" y="4312840"/>
                  <a:ext cx="0" cy="404019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Straight Connector 97">
                  <a:extLst>
                    <a:ext uri="{FF2B5EF4-FFF2-40B4-BE49-F238E27FC236}">
                      <a16:creationId xmlns:a16="http://schemas.microsoft.com/office/drawing/2014/main" id="{383C04B6-460E-45B0-A260-895B53AFD6A7}"/>
                    </a:ext>
                  </a:extLst>
                </p:cNvPr>
                <p:cNvCxnSpPr/>
                <p:nvPr/>
              </p:nvCxnSpPr>
              <p:spPr>
                <a:xfrm>
                  <a:off x="1303742" y="4514849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9" name="Straight Connector 98">
                  <a:extLst>
                    <a:ext uri="{FF2B5EF4-FFF2-40B4-BE49-F238E27FC236}">
                      <a16:creationId xmlns:a16="http://schemas.microsoft.com/office/drawing/2014/main" id="{615D968B-76EC-4066-AE18-C7279C079071}"/>
                    </a:ext>
                  </a:extLst>
                </p:cNvPr>
                <p:cNvCxnSpPr/>
                <p:nvPr/>
              </p:nvCxnSpPr>
              <p:spPr>
                <a:xfrm>
                  <a:off x="1499002" y="4274739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0" name="Straight Connector 99">
                  <a:extLst>
                    <a:ext uri="{FF2B5EF4-FFF2-40B4-BE49-F238E27FC236}">
                      <a16:creationId xmlns:a16="http://schemas.microsoft.com/office/drawing/2014/main" id="{8FBB2F0F-D0E6-4723-8FB3-E433ACF6FF53}"/>
                    </a:ext>
                  </a:extLst>
                </p:cNvPr>
                <p:cNvCxnSpPr/>
                <p:nvPr/>
              </p:nvCxnSpPr>
              <p:spPr>
                <a:xfrm>
                  <a:off x="1499002" y="4450653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1" name="Straight Connector 100">
                  <a:extLst>
                    <a:ext uri="{FF2B5EF4-FFF2-40B4-BE49-F238E27FC236}">
                      <a16:creationId xmlns:a16="http://schemas.microsoft.com/office/drawing/2014/main" id="{8F0FFCE4-ACE3-4647-8C85-EEDD067B2D08}"/>
                    </a:ext>
                  </a:extLst>
                </p:cNvPr>
                <p:cNvCxnSpPr/>
                <p:nvPr/>
              </p:nvCxnSpPr>
              <p:spPr>
                <a:xfrm>
                  <a:off x="1499002" y="4626568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" name="Straight Connector 101">
                  <a:extLst>
                    <a:ext uri="{FF2B5EF4-FFF2-40B4-BE49-F238E27FC236}">
                      <a16:creationId xmlns:a16="http://schemas.microsoft.com/office/drawing/2014/main" id="{03DF54A2-EFED-42E3-A1FC-2A5B07B1794A}"/>
                    </a:ext>
                  </a:extLst>
                </p:cNvPr>
                <p:cNvCxnSpPr/>
                <p:nvPr/>
              </p:nvCxnSpPr>
              <p:spPr>
                <a:xfrm>
                  <a:off x="1499002" y="4689473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" name="Straight Connector 102">
                  <a:extLst>
                    <a:ext uri="{FF2B5EF4-FFF2-40B4-BE49-F238E27FC236}">
                      <a16:creationId xmlns:a16="http://schemas.microsoft.com/office/drawing/2014/main" id="{F2070E86-2EB1-4ECB-B2B9-18789C637115}"/>
                    </a:ext>
                  </a:extLst>
                </p:cNvPr>
                <p:cNvCxnSpPr/>
                <p:nvPr/>
              </p:nvCxnSpPr>
              <p:spPr>
                <a:xfrm>
                  <a:off x="1499002" y="4513558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  <a:headEnd type="triangl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" name="Straight Connector 103">
                  <a:extLst>
                    <a:ext uri="{FF2B5EF4-FFF2-40B4-BE49-F238E27FC236}">
                      <a16:creationId xmlns:a16="http://schemas.microsoft.com/office/drawing/2014/main" id="{F26E5370-6F25-49AF-9FEF-ADE31C91749F}"/>
                    </a:ext>
                  </a:extLst>
                </p:cNvPr>
                <p:cNvCxnSpPr/>
                <p:nvPr/>
              </p:nvCxnSpPr>
              <p:spPr>
                <a:xfrm>
                  <a:off x="1499002" y="4337644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5" name="Straight Connector 104">
                  <a:extLst>
                    <a:ext uri="{FF2B5EF4-FFF2-40B4-BE49-F238E27FC236}">
                      <a16:creationId xmlns:a16="http://schemas.microsoft.com/office/drawing/2014/main" id="{13158ABC-8E8E-406D-A6AF-0A2092BB87B4}"/>
                    </a:ext>
                  </a:extLst>
                </p:cNvPr>
                <p:cNvCxnSpPr/>
                <p:nvPr/>
              </p:nvCxnSpPr>
              <p:spPr>
                <a:xfrm>
                  <a:off x="1590675" y="4178300"/>
                  <a:ext cx="0" cy="163115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6" name="Straight Connector 105">
                  <a:extLst>
                    <a:ext uri="{FF2B5EF4-FFF2-40B4-BE49-F238E27FC236}">
                      <a16:creationId xmlns:a16="http://schemas.microsoft.com/office/drawing/2014/main" id="{FC7C8C78-E69C-454A-B746-FFFB8538825A}"/>
                    </a:ext>
                  </a:extLst>
                </p:cNvPr>
                <p:cNvCxnSpPr/>
                <p:nvPr/>
              </p:nvCxnSpPr>
              <p:spPr>
                <a:xfrm>
                  <a:off x="1590675" y="4513558"/>
                  <a:ext cx="0" cy="3390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7" name="Straight Connector 106">
                  <a:extLst>
                    <a:ext uri="{FF2B5EF4-FFF2-40B4-BE49-F238E27FC236}">
                      <a16:creationId xmlns:a16="http://schemas.microsoft.com/office/drawing/2014/main" id="{81ADC9A2-E1A9-4345-9FFC-EAF558E51BC2}"/>
                    </a:ext>
                  </a:extLst>
                </p:cNvPr>
                <p:cNvCxnSpPr/>
                <p:nvPr/>
              </p:nvCxnSpPr>
              <p:spPr>
                <a:xfrm>
                  <a:off x="1733550" y="4274739"/>
                  <a:ext cx="0" cy="47764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8" name="Straight Connector 107">
                  <a:extLst>
                    <a:ext uri="{FF2B5EF4-FFF2-40B4-BE49-F238E27FC236}">
                      <a16:creationId xmlns:a16="http://schemas.microsoft.com/office/drawing/2014/main" id="{2C120FC9-4157-47F0-AE96-E85378BCD62F}"/>
                    </a:ext>
                  </a:extLst>
                </p:cNvPr>
                <p:cNvCxnSpPr/>
                <p:nvPr/>
              </p:nvCxnSpPr>
              <p:spPr>
                <a:xfrm>
                  <a:off x="1592663" y="4749204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9" name="Straight Connector 108">
                  <a:extLst>
                    <a:ext uri="{FF2B5EF4-FFF2-40B4-BE49-F238E27FC236}">
                      <a16:creationId xmlns:a16="http://schemas.microsoft.com/office/drawing/2014/main" id="{AA542993-3DA4-40DD-BF2A-0BD11D5179A8}"/>
                    </a:ext>
                  </a:extLst>
                </p:cNvPr>
                <p:cNvCxnSpPr/>
                <p:nvPr/>
              </p:nvCxnSpPr>
              <p:spPr>
                <a:xfrm>
                  <a:off x="1590675" y="4280493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9196766F-A111-4F7D-9C57-869AB8548043}"/>
                  </a:ext>
                </a:extLst>
              </p:cNvPr>
              <p:cNvGrpSpPr/>
              <p:nvPr/>
            </p:nvGrpSpPr>
            <p:grpSpPr>
              <a:xfrm>
                <a:off x="4015194" y="2608330"/>
                <a:ext cx="500167" cy="674288"/>
                <a:chOff x="1303742" y="4178300"/>
                <a:chExt cx="500167" cy="674288"/>
              </a:xfrm>
            </p:grpSpPr>
            <p:sp>
              <p:nvSpPr>
                <p:cNvPr id="80" name="AutoShape 65">
                  <a:extLst>
                    <a:ext uri="{FF2B5EF4-FFF2-40B4-BE49-F238E27FC236}">
                      <a16:creationId xmlns:a16="http://schemas.microsoft.com/office/drawing/2014/main" id="{C2BD4D24-0108-4B58-9B68-D6B0AE6305F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72905" y="4450653"/>
                  <a:ext cx="120486" cy="125811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CH"/>
                </a:p>
              </p:txBody>
            </p:sp>
            <p:sp>
              <p:nvSpPr>
                <p:cNvPr id="81" name="Line 66">
                  <a:extLst>
                    <a:ext uri="{FF2B5EF4-FFF2-40B4-BE49-F238E27FC236}">
                      <a16:creationId xmlns:a16="http://schemas.microsoft.com/office/drawing/2014/main" id="{DAB37AFE-A823-4969-A8A4-258C5AB3C43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662387" y="4450653"/>
                  <a:ext cx="14152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fr-CH"/>
                </a:p>
              </p:txBody>
            </p:sp>
            <p:cxnSp>
              <p:nvCxnSpPr>
                <p:cNvPr id="82" name="Straight Connector 81">
                  <a:extLst>
                    <a:ext uri="{FF2B5EF4-FFF2-40B4-BE49-F238E27FC236}">
                      <a16:creationId xmlns:a16="http://schemas.microsoft.com/office/drawing/2014/main" id="{82D31C4C-69D4-4B35-A5BB-08F361DCF4E1}"/>
                    </a:ext>
                  </a:extLst>
                </p:cNvPr>
                <p:cNvCxnSpPr/>
                <p:nvPr/>
              </p:nvCxnSpPr>
              <p:spPr>
                <a:xfrm>
                  <a:off x="1448202" y="4312840"/>
                  <a:ext cx="0" cy="404019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Straight Connector 82">
                  <a:extLst>
                    <a:ext uri="{FF2B5EF4-FFF2-40B4-BE49-F238E27FC236}">
                      <a16:creationId xmlns:a16="http://schemas.microsoft.com/office/drawing/2014/main" id="{FDC08A3F-AE86-4207-BB04-304C2E7BEC3D}"/>
                    </a:ext>
                  </a:extLst>
                </p:cNvPr>
                <p:cNvCxnSpPr/>
                <p:nvPr/>
              </p:nvCxnSpPr>
              <p:spPr>
                <a:xfrm>
                  <a:off x="1303742" y="4514849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4" name="Straight Connector 83">
                  <a:extLst>
                    <a:ext uri="{FF2B5EF4-FFF2-40B4-BE49-F238E27FC236}">
                      <a16:creationId xmlns:a16="http://schemas.microsoft.com/office/drawing/2014/main" id="{970FF0B2-C07E-4D6C-BDC8-AE05030263FD}"/>
                    </a:ext>
                  </a:extLst>
                </p:cNvPr>
                <p:cNvCxnSpPr/>
                <p:nvPr/>
              </p:nvCxnSpPr>
              <p:spPr>
                <a:xfrm>
                  <a:off x="1499002" y="4274739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Straight Connector 84">
                  <a:extLst>
                    <a:ext uri="{FF2B5EF4-FFF2-40B4-BE49-F238E27FC236}">
                      <a16:creationId xmlns:a16="http://schemas.microsoft.com/office/drawing/2014/main" id="{DEC2D592-56FE-453C-A3BA-1DDFC736E054}"/>
                    </a:ext>
                  </a:extLst>
                </p:cNvPr>
                <p:cNvCxnSpPr/>
                <p:nvPr/>
              </p:nvCxnSpPr>
              <p:spPr>
                <a:xfrm>
                  <a:off x="1499002" y="4450653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6" name="Straight Connector 85">
                  <a:extLst>
                    <a:ext uri="{FF2B5EF4-FFF2-40B4-BE49-F238E27FC236}">
                      <a16:creationId xmlns:a16="http://schemas.microsoft.com/office/drawing/2014/main" id="{8E5E2E8B-CB52-45F1-A5F4-ABCE6EC3D238}"/>
                    </a:ext>
                  </a:extLst>
                </p:cNvPr>
                <p:cNvCxnSpPr/>
                <p:nvPr/>
              </p:nvCxnSpPr>
              <p:spPr>
                <a:xfrm>
                  <a:off x="1499002" y="4626568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Straight Connector 86">
                  <a:extLst>
                    <a:ext uri="{FF2B5EF4-FFF2-40B4-BE49-F238E27FC236}">
                      <a16:creationId xmlns:a16="http://schemas.microsoft.com/office/drawing/2014/main" id="{5A939F92-C05F-47EB-8E0B-2ED2392C4542}"/>
                    </a:ext>
                  </a:extLst>
                </p:cNvPr>
                <p:cNvCxnSpPr/>
                <p:nvPr/>
              </p:nvCxnSpPr>
              <p:spPr>
                <a:xfrm>
                  <a:off x="1499002" y="4689473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Straight Connector 87">
                  <a:extLst>
                    <a:ext uri="{FF2B5EF4-FFF2-40B4-BE49-F238E27FC236}">
                      <a16:creationId xmlns:a16="http://schemas.microsoft.com/office/drawing/2014/main" id="{C0E579A2-A07D-458C-AA0C-D1DB4A0C352E}"/>
                    </a:ext>
                  </a:extLst>
                </p:cNvPr>
                <p:cNvCxnSpPr/>
                <p:nvPr/>
              </p:nvCxnSpPr>
              <p:spPr>
                <a:xfrm>
                  <a:off x="1499002" y="4513558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  <a:headEnd type="triangl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Straight Connector 88">
                  <a:extLst>
                    <a:ext uri="{FF2B5EF4-FFF2-40B4-BE49-F238E27FC236}">
                      <a16:creationId xmlns:a16="http://schemas.microsoft.com/office/drawing/2014/main" id="{6D0D370D-9707-43EA-8518-50542507C660}"/>
                    </a:ext>
                  </a:extLst>
                </p:cNvPr>
                <p:cNvCxnSpPr/>
                <p:nvPr/>
              </p:nvCxnSpPr>
              <p:spPr>
                <a:xfrm>
                  <a:off x="1499002" y="4337644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0" name="Straight Connector 89">
                  <a:extLst>
                    <a:ext uri="{FF2B5EF4-FFF2-40B4-BE49-F238E27FC236}">
                      <a16:creationId xmlns:a16="http://schemas.microsoft.com/office/drawing/2014/main" id="{E544BB4E-773B-44E9-B5C9-E48FD0BB9E46}"/>
                    </a:ext>
                  </a:extLst>
                </p:cNvPr>
                <p:cNvCxnSpPr/>
                <p:nvPr/>
              </p:nvCxnSpPr>
              <p:spPr>
                <a:xfrm>
                  <a:off x="1590675" y="4178300"/>
                  <a:ext cx="0" cy="163115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1" name="Straight Connector 90">
                  <a:extLst>
                    <a:ext uri="{FF2B5EF4-FFF2-40B4-BE49-F238E27FC236}">
                      <a16:creationId xmlns:a16="http://schemas.microsoft.com/office/drawing/2014/main" id="{EBD00071-2DC9-4D6A-8F9A-69D4BDC33008}"/>
                    </a:ext>
                  </a:extLst>
                </p:cNvPr>
                <p:cNvCxnSpPr/>
                <p:nvPr/>
              </p:nvCxnSpPr>
              <p:spPr>
                <a:xfrm>
                  <a:off x="1590675" y="4513558"/>
                  <a:ext cx="0" cy="3390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  <a:tailEnd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" name="Straight Connector 91">
                  <a:extLst>
                    <a:ext uri="{FF2B5EF4-FFF2-40B4-BE49-F238E27FC236}">
                      <a16:creationId xmlns:a16="http://schemas.microsoft.com/office/drawing/2014/main" id="{A3AB4EE6-9D6E-4D06-88C3-8C63B72D193F}"/>
                    </a:ext>
                  </a:extLst>
                </p:cNvPr>
                <p:cNvCxnSpPr/>
                <p:nvPr/>
              </p:nvCxnSpPr>
              <p:spPr>
                <a:xfrm>
                  <a:off x="1733550" y="4274739"/>
                  <a:ext cx="0" cy="47764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3" name="Straight Connector 92">
                  <a:extLst>
                    <a:ext uri="{FF2B5EF4-FFF2-40B4-BE49-F238E27FC236}">
                      <a16:creationId xmlns:a16="http://schemas.microsoft.com/office/drawing/2014/main" id="{504A47F0-6FFF-4D16-958D-54F993E1A1A1}"/>
                    </a:ext>
                  </a:extLst>
                </p:cNvPr>
                <p:cNvCxnSpPr/>
                <p:nvPr/>
              </p:nvCxnSpPr>
              <p:spPr>
                <a:xfrm>
                  <a:off x="1592663" y="4749204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Straight Connector 93">
                  <a:extLst>
                    <a:ext uri="{FF2B5EF4-FFF2-40B4-BE49-F238E27FC236}">
                      <a16:creationId xmlns:a16="http://schemas.microsoft.com/office/drawing/2014/main" id="{9D90BA4C-E2CB-48AE-86A5-968F7EB72134}"/>
                    </a:ext>
                  </a:extLst>
                </p:cNvPr>
                <p:cNvCxnSpPr/>
                <p:nvPr/>
              </p:nvCxnSpPr>
              <p:spPr>
                <a:xfrm>
                  <a:off x="1590675" y="4280493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5BA1E007-1F44-4A3B-A90B-9C98CB664C80}"/>
                  </a:ext>
                </a:extLst>
              </p:cNvPr>
              <p:cNvGrpSpPr/>
              <p:nvPr/>
            </p:nvGrpSpPr>
            <p:grpSpPr>
              <a:xfrm>
                <a:off x="3140479" y="1187438"/>
                <a:ext cx="500167" cy="674288"/>
                <a:chOff x="1303742" y="4178300"/>
                <a:chExt cx="500167" cy="674288"/>
              </a:xfrm>
            </p:grpSpPr>
            <p:sp>
              <p:nvSpPr>
                <p:cNvPr id="65" name="AutoShape 65">
                  <a:extLst>
                    <a:ext uri="{FF2B5EF4-FFF2-40B4-BE49-F238E27FC236}">
                      <a16:creationId xmlns:a16="http://schemas.microsoft.com/office/drawing/2014/main" id="{A0E80E24-9AA0-4BE3-911D-F153024B94D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72905" y="4450653"/>
                  <a:ext cx="120486" cy="125811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CH"/>
                </a:p>
              </p:txBody>
            </p:sp>
            <p:sp>
              <p:nvSpPr>
                <p:cNvPr id="66" name="Line 66">
                  <a:extLst>
                    <a:ext uri="{FF2B5EF4-FFF2-40B4-BE49-F238E27FC236}">
                      <a16:creationId xmlns:a16="http://schemas.microsoft.com/office/drawing/2014/main" id="{997DAD61-3352-412D-AC93-5B236E4615E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662387" y="4450653"/>
                  <a:ext cx="14152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fr-CH"/>
                </a:p>
              </p:txBody>
            </p:sp>
            <p:cxnSp>
              <p:nvCxnSpPr>
                <p:cNvPr id="67" name="Straight Connector 66">
                  <a:extLst>
                    <a:ext uri="{FF2B5EF4-FFF2-40B4-BE49-F238E27FC236}">
                      <a16:creationId xmlns:a16="http://schemas.microsoft.com/office/drawing/2014/main" id="{D3C7EF56-3A84-4368-93CC-D13819F17A7E}"/>
                    </a:ext>
                  </a:extLst>
                </p:cNvPr>
                <p:cNvCxnSpPr/>
                <p:nvPr/>
              </p:nvCxnSpPr>
              <p:spPr>
                <a:xfrm>
                  <a:off x="1448202" y="4312840"/>
                  <a:ext cx="0" cy="404019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Straight Connector 67">
                  <a:extLst>
                    <a:ext uri="{FF2B5EF4-FFF2-40B4-BE49-F238E27FC236}">
                      <a16:creationId xmlns:a16="http://schemas.microsoft.com/office/drawing/2014/main" id="{1BAC52A7-688D-47BA-B6B7-7B72CE6B6378}"/>
                    </a:ext>
                  </a:extLst>
                </p:cNvPr>
                <p:cNvCxnSpPr/>
                <p:nvPr/>
              </p:nvCxnSpPr>
              <p:spPr>
                <a:xfrm>
                  <a:off x="1303742" y="4514849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Straight Connector 68">
                  <a:extLst>
                    <a:ext uri="{FF2B5EF4-FFF2-40B4-BE49-F238E27FC236}">
                      <a16:creationId xmlns:a16="http://schemas.microsoft.com/office/drawing/2014/main" id="{3C77DD45-CA86-4D48-B6E2-701C09799B99}"/>
                    </a:ext>
                  </a:extLst>
                </p:cNvPr>
                <p:cNvCxnSpPr/>
                <p:nvPr/>
              </p:nvCxnSpPr>
              <p:spPr>
                <a:xfrm>
                  <a:off x="1499002" y="4274739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Straight Connector 69">
                  <a:extLst>
                    <a:ext uri="{FF2B5EF4-FFF2-40B4-BE49-F238E27FC236}">
                      <a16:creationId xmlns:a16="http://schemas.microsoft.com/office/drawing/2014/main" id="{44F3C5DA-2B7D-4908-8A61-644AA2A2A02B}"/>
                    </a:ext>
                  </a:extLst>
                </p:cNvPr>
                <p:cNvCxnSpPr/>
                <p:nvPr/>
              </p:nvCxnSpPr>
              <p:spPr>
                <a:xfrm>
                  <a:off x="1499002" y="4450653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Straight Connector 70">
                  <a:extLst>
                    <a:ext uri="{FF2B5EF4-FFF2-40B4-BE49-F238E27FC236}">
                      <a16:creationId xmlns:a16="http://schemas.microsoft.com/office/drawing/2014/main" id="{8DC8DE20-DE74-47BD-8F1A-BB204E342577}"/>
                    </a:ext>
                  </a:extLst>
                </p:cNvPr>
                <p:cNvCxnSpPr/>
                <p:nvPr/>
              </p:nvCxnSpPr>
              <p:spPr>
                <a:xfrm>
                  <a:off x="1499002" y="4626568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>
                  <a:extLst>
                    <a:ext uri="{FF2B5EF4-FFF2-40B4-BE49-F238E27FC236}">
                      <a16:creationId xmlns:a16="http://schemas.microsoft.com/office/drawing/2014/main" id="{C76D84D5-BB57-4260-9718-0A850CC9B65E}"/>
                    </a:ext>
                  </a:extLst>
                </p:cNvPr>
                <p:cNvCxnSpPr/>
                <p:nvPr/>
              </p:nvCxnSpPr>
              <p:spPr>
                <a:xfrm>
                  <a:off x="1499002" y="4689473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Straight Connector 72">
                  <a:extLst>
                    <a:ext uri="{FF2B5EF4-FFF2-40B4-BE49-F238E27FC236}">
                      <a16:creationId xmlns:a16="http://schemas.microsoft.com/office/drawing/2014/main" id="{DAB7D411-0991-488C-B6A8-715D52D21298}"/>
                    </a:ext>
                  </a:extLst>
                </p:cNvPr>
                <p:cNvCxnSpPr/>
                <p:nvPr/>
              </p:nvCxnSpPr>
              <p:spPr>
                <a:xfrm>
                  <a:off x="1499002" y="4513558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  <a:headEnd type="triangl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Straight Connector 73">
                  <a:extLst>
                    <a:ext uri="{FF2B5EF4-FFF2-40B4-BE49-F238E27FC236}">
                      <a16:creationId xmlns:a16="http://schemas.microsoft.com/office/drawing/2014/main" id="{AA8C2BCC-2A98-4A62-BAF3-D15B37C406F5}"/>
                    </a:ext>
                  </a:extLst>
                </p:cNvPr>
                <p:cNvCxnSpPr/>
                <p:nvPr/>
              </p:nvCxnSpPr>
              <p:spPr>
                <a:xfrm>
                  <a:off x="1499002" y="4337644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Straight Connector 74">
                  <a:extLst>
                    <a:ext uri="{FF2B5EF4-FFF2-40B4-BE49-F238E27FC236}">
                      <a16:creationId xmlns:a16="http://schemas.microsoft.com/office/drawing/2014/main" id="{751FD240-74DB-4F47-BD4F-D395CEEDD524}"/>
                    </a:ext>
                  </a:extLst>
                </p:cNvPr>
                <p:cNvCxnSpPr/>
                <p:nvPr/>
              </p:nvCxnSpPr>
              <p:spPr>
                <a:xfrm>
                  <a:off x="1590675" y="4178300"/>
                  <a:ext cx="0" cy="163115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6" name="Straight Connector 75">
                  <a:extLst>
                    <a:ext uri="{FF2B5EF4-FFF2-40B4-BE49-F238E27FC236}">
                      <a16:creationId xmlns:a16="http://schemas.microsoft.com/office/drawing/2014/main" id="{0AAB28C3-1097-46C8-B115-6E3ADA842717}"/>
                    </a:ext>
                  </a:extLst>
                </p:cNvPr>
                <p:cNvCxnSpPr/>
                <p:nvPr/>
              </p:nvCxnSpPr>
              <p:spPr>
                <a:xfrm>
                  <a:off x="1590675" y="4513558"/>
                  <a:ext cx="0" cy="3390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Straight Connector 76">
                  <a:extLst>
                    <a:ext uri="{FF2B5EF4-FFF2-40B4-BE49-F238E27FC236}">
                      <a16:creationId xmlns:a16="http://schemas.microsoft.com/office/drawing/2014/main" id="{48387E6A-A297-4F11-B251-DDB145514C58}"/>
                    </a:ext>
                  </a:extLst>
                </p:cNvPr>
                <p:cNvCxnSpPr/>
                <p:nvPr/>
              </p:nvCxnSpPr>
              <p:spPr>
                <a:xfrm>
                  <a:off x="1733550" y="4274739"/>
                  <a:ext cx="0" cy="47764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Straight Connector 77">
                  <a:extLst>
                    <a:ext uri="{FF2B5EF4-FFF2-40B4-BE49-F238E27FC236}">
                      <a16:creationId xmlns:a16="http://schemas.microsoft.com/office/drawing/2014/main" id="{2DC667BE-FD84-436D-A195-89504B3B48B8}"/>
                    </a:ext>
                  </a:extLst>
                </p:cNvPr>
                <p:cNvCxnSpPr/>
                <p:nvPr/>
              </p:nvCxnSpPr>
              <p:spPr>
                <a:xfrm>
                  <a:off x="1592663" y="4749204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Straight Connector 78">
                  <a:extLst>
                    <a:ext uri="{FF2B5EF4-FFF2-40B4-BE49-F238E27FC236}">
                      <a16:creationId xmlns:a16="http://schemas.microsoft.com/office/drawing/2014/main" id="{3C052D67-EEE6-4E47-84BA-D4476DD2BA59}"/>
                    </a:ext>
                  </a:extLst>
                </p:cNvPr>
                <p:cNvCxnSpPr/>
                <p:nvPr/>
              </p:nvCxnSpPr>
              <p:spPr>
                <a:xfrm>
                  <a:off x="1590675" y="4280493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E69602B6-2877-41E5-8F0B-FBCA157227B8}"/>
                  </a:ext>
                </a:extLst>
              </p:cNvPr>
              <p:cNvGrpSpPr/>
              <p:nvPr/>
            </p:nvGrpSpPr>
            <p:grpSpPr>
              <a:xfrm>
                <a:off x="3140479" y="2608330"/>
                <a:ext cx="500167" cy="674288"/>
                <a:chOff x="1303742" y="4178300"/>
                <a:chExt cx="500167" cy="674288"/>
              </a:xfrm>
            </p:grpSpPr>
            <p:sp>
              <p:nvSpPr>
                <p:cNvPr id="50" name="AutoShape 65">
                  <a:extLst>
                    <a:ext uri="{FF2B5EF4-FFF2-40B4-BE49-F238E27FC236}">
                      <a16:creationId xmlns:a16="http://schemas.microsoft.com/office/drawing/2014/main" id="{7960047B-FF5E-433C-9277-20D79484927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72905" y="4450653"/>
                  <a:ext cx="120486" cy="125811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fr-CH"/>
                </a:p>
              </p:txBody>
            </p:sp>
            <p:sp>
              <p:nvSpPr>
                <p:cNvPr id="51" name="Line 66">
                  <a:extLst>
                    <a:ext uri="{FF2B5EF4-FFF2-40B4-BE49-F238E27FC236}">
                      <a16:creationId xmlns:a16="http://schemas.microsoft.com/office/drawing/2014/main" id="{0900CDEA-860A-42A3-BF06-E92D1E8DEF6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662387" y="4450653"/>
                  <a:ext cx="14152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fr-CH"/>
                </a:p>
              </p:txBody>
            </p: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EDE540F0-1CE6-4B5E-BD58-2497476482C4}"/>
                    </a:ext>
                  </a:extLst>
                </p:cNvPr>
                <p:cNvCxnSpPr/>
                <p:nvPr/>
              </p:nvCxnSpPr>
              <p:spPr>
                <a:xfrm>
                  <a:off x="1448202" y="4312840"/>
                  <a:ext cx="0" cy="404019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Straight Connector 52">
                  <a:extLst>
                    <a:ext uri="{FF2B5EF4-FFF2-40B4-BE49-F238E27FC236}">
                      <a16:creationId xmlns:a16="http://schemas.microsoft.com/office/drawing/2014/main" id="{D37F98CE-EC98-4936-B0B0-86FC812518C1}"/>
                    </a:ext>
                  </a:extLst>
                </p:cNvPr>
                <p:cNvCxnSpPr/>
                <p:nvPr/>
              </p:nvCxnSpPr>
              <p:spPr>
                <a:xfrm>
                  <a:off x="1303742" y="4514849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>
                  <a:extLst>
                    <a:ext uri="{FF2B5EF4-FFF2-40B4-BE49-F238E27FC236}">
                      <a16:creationId xmlns:a16="http://schemas.microsoft.com/office/drawing/2014/main" id="{C063B167-4704-4A40-84D1-3E0B39CDB4C4}"/>
                    </a:ext>
                  </a:extLst>
                </p:cNvPr>
                <p:cNvCxnSpPr/>
                <p:nvPr/>
              </p:nvCxnSpPr>
              <p:spPr>
                <a:xfrm>
                  <a:off x="1499002" y="4274739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>
                  <a:extLst>
                    <a:ext uri="{FF2B5EF4-FFF2-40B4-BE49-F238E27FC236}">
                      <a16:creationId xmlns:a16="http://schemas.microsoft.com/office/drawing/2014/main" id="{73769A32-612B-4743-B644-759E4B988CB7}"/>
                    </a:ext>
                  </a:extLst>
                </p:cNvPr>
                <p:cNvCxnSpPr/>
                <p:nvPr/>
              </p:nvCxnSpPr>
              <p:spPr>
                <a:xfrm>
                  <a:off x="1499002" y="4450653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>
                  <a:extLst>
                    <a:ext uri="{FF2B5EF4-FFF2-40B4-BE49-F238E27FC236}">
                      <a16:creationId xmlns:a16="http://schemas.microsoft.com/office/drawing/2014/main" id="{1E32DB80-02FF-4A59-90A1-58126170C6AA}"/>
                    </a:ext>
                  </a:extLst>
                </p:cNvPr>
                <p:cNvCxnSpPr/>
                <p:nvPr/>
              </p:nvCxnSpPr>
              <p:spPr>
                <a:xfrm>
                  <a:off x="1499002" y="4626568"/>
                  <a:ext cx="0" cy="125811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1857EE71-06B1-49EA-BB76-3BB7A1458EDB}"/>
                    </a:ext>
                  </a:extLst>
                </p:cNvPr>
                <p:cNvCxnSpPr/>
                <p:nvPr/>
              </p:nvCxnSpPr>
              <p:spPr>
                <a:xfrm>
                  <a:off x="1499002" y="4689473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E0E92FB6-9A33-499D-B5AD-19243085CC01}"/>
                    </a:ext>
                  </a:extLst>
                </p:cNvPr>
                <p:cNvCxnSpPr/>
                <p:nvPr/>
              </p:nvCxnSpPr>
              <p:spPr>
                <a:xfrm>
                  <a:off x="1499002" y="4513558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  <a:headEnd type="triangle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Connector 58">
                  <a:extLst>
                    <a:ext uri="{FF2B5EF4-FFF2-40B4-BE49-F238E27FC236}">
                      <a16:creationId xmlns:a16="http://schemas.microsoft.com/office/drawing/2014/main" id="{7BB91220-96B7-4381-964C-B012965E693D}"/>
                    </a:ext>
                  </a:extLst>
                </p:cNvPr>
                <p:cNvCxnSpPr/>
                <p:nvPr/>
              </p:nvCxnSpPr>
              <p:spPr>
                <a:xfrm>
                  <a:off x="1499002" y="4337644"/>
                  <a:ext cx="9484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Straight Connector 59">
                  <a:extLst>
                    <a:ext uri="{FF2B5EF4-FFF2-40B4-BE49-F238E27FC236}">
                      <a16:creationId xmlns:a16="http://schemas.microsoft.com/office/drawing/2014/main" id="{4EF10FB9-3021-45BB-9F05-B4FE0800C364}"/>
                    </a:ext>
                  </a:extLst>
                </p:cNvPr>
                <p:cNvCxnSpPr/>
                <p:nvPr/>
              </p:nvCxnSpPr>
              <p:spPr>
                <a:xfrm>
                  <a:off x="1590675" y="4178300"/>
                  <a:ext cx="0" cy="163115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Straight Connector 60">
                  <a:extLst>
                    <a:ext uri="{FF2B5EF4-FFF2-40B4-BE49-F238E27FC236}">
                      <a16:creationId xmlns:a16="http://schemas.microsoft.com/office/drawing/2014/main" id="{51174100-5E07-4832-8BCD-C27697382C95}"/>
                    </a:ext>
                  </a:extLst>
                </p:cNvPr>
                <p:cNvCxnSpPr/>
                <p:nvPr/>
              </p:nvCxnSpPr>
              <p:spPr>
                <a:xfrm>
                  <a:off x="1590675" y="4513558"/>
                  <a:ext cx="0" cy="33903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2" name="Straight Connector 61">
                  <a:extLst>
                    <a:ext uri="{FF2B5EF4-FFF2-40B4-BE49-F238E27FC236}">
                      <a16:creationId xmlns:a16="http://schemas.microsoft.com/office/drawing/2014/main" id="{3711061C-0BD8-4634-B873-2368CDDA2D9D}"/>
                    </a:ext>
                  </a:extLst>
                </p:cNvPr>
                <p:cNvCxnSpPr/>
                <p:nvPr/>
              </p:nvCxnSpPr>
              <p:spPr>
                <a:xfrm>
                  <a:off x="1733550" y="4274739"/>
                  <a:ext cx="0" cy="47764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Straight Connector 62">
                  <a:extLst>
                    <a:ext uri="{FF2B5EF4-FFF2-40B4-BE49-F238E27FC236}">
                      <a16:creationId xmlns:a16="http://schemas.microsoft.com/office/drawing/2014/main" id="{439823FF-B458-4927-8FB5-5D294CAD45BB}"/>
                    </a:ext>
                  </a:extLst>
                </p:cNvPr>
                <p:cNvCxnSpPr/>
                <p:nvPr/>
              </p:nvCxnSpPr>
              <p:spPr>
                <a:xfrm>
                  <a:off x="1592663" y="4749204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Straight Connector 63">
                  <a:extLst>
                    <a:ext uri="{FF2B5EF4-FFF2-40B4-BE49-F238E27FC236}">
                      <a16:creationId xmlns:a16="http://schemas.microsoft.com/office/drawing/2014/main" id="{14369FFB-36B7-4C4F-AE16-183D78459BAD}"/>
                    </a:ext>
                  </a:extLst>
                </p:cNvPr>
                <p:cNvCxnSpPr/>
                <p:nvPr/>
              </p:nvCxnSpPr>
              <p:spPr>
                <a:xfrm>
                  <a:off x="1590675" y="4280493"/>
                  <a:ext cx="1408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3" name="Line 58">
                <a:extLst>
                  <a:ext uri="{FF2B5EF4-FFF2-40B4-BE49-F238E27FC236}">
                    <a16:creationId xmlns:a16="http://schemas.microsoft.com/office/drawing/2014/main" id="{44B52C30-06A9-4193-9C75-541551CB948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27412" y="1852200"/>
                <a:ext cx="0" cy="75613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34" name="Line 58">
                <a:extLst>
                  <a:ext uri="{FF2B5EF4-FFF2-40B4-BE49-F238E27FC236}">
                    <a16:creationId xmlns:a16="http://schemas.microsoft.com/office/drawing/2014/main" id="{418C1A05-FABF-47C0-AA69-541B9455A8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02127" y="1861726"/>
                <a:ext cx="0" cy="75613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35" name="Line 58">
                <a:extLst>
                  <a:ext uri="{FF2B5EF4-FFF2-40B4-BE49-F238E27FC236}">
                    <a16:creationId xmlns:a16="http://schemas.microsoft.com/office/drawing/2014/main" id="{F3CFD02E-738D-4837-9708-CAB26FBD4F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151442" y="1852200"/>
                <a:ext cx="0" cy="75613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36" name="Line 58">
                <a:extLst>
                  <a:ext uri="{FF2B5EF4-FFF2-40B4-BE49-F238E27FC236}">
                    <a16:creationId xmlns:a16="http://schemas.microsoft.com/office/drawing/2014/main" id="{17CD7B6B-9427-4A00-BFB0-A25D10E17D2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27412" y="1053690"/>
                <a:ext cx="0" cy="13374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w="sm" len="sm"/>
                <a:tailEnd type="oval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37" name="Line 58">
                <a:extLst>
                  <a:ext uri="{FF2B5EF4-FFF2-40B4-BE49-F238E27FC236}">
                    <a16:creationId xmlns:a16="http://schemas.microsoft.com/office/drawing/2014/main" id="{D9E0C5EB-CDAD-4C55-9F8F-52C13555DD8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02127" y="1053689"/>
                <a:ext cx="0" cy="13374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w="sm" len="sm"/>
                <a:tailEnd type="oval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38" name="Line 58">
                <a:extLst>
                  <a:ext uri="{FF2B5EF4-FFF2-40B4-BE49-F238E27FC236}">
                    <a16:creationId xmlns:a16="http://schemas.microsoft.com/office/drawing/2014/main" id="{CD8007D8-9FF0-4682-926B-1539907D19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151442" y="1053689"/>
                <a:ext cx="0" cy="13374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39" name="Line 58">
                <a:extLst>
                  <a:ext uri="{FF2B5EF4-FFF2-40B4-BE49-F238E27FC236}">
                    <a16:creationId xmlns:a16="http://schemas.microsoft.com/office/drawing/2014/main" id="{D5DAAD77-DD1B-4858-9641-D5BB758373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27412" y="3282618"/>
                <a:ext cx="0" cy="8636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oval" w="sm" len="sm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40" name="Line 58">
                <a:extLst>
                  <a:ext uri="{FF2B5EF4-FFF2-40B4-BE49-F238E27FC236}">
                    <a16:creationId xmlns:a16="http://schemas.microsoft.com/office/drawing/2014/main" id="{7D7A4DEE-CFCD-4E22-985A-BD04716FE0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302127" y="3282617"/>
                <a:ext cx="0" cy="8636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oval" w="sm" len="sm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41" name="Line 58">
                <a:extLst>
                  <a:ext uri="{FF2B5EF4-FFF2-40B4-BE49-F238E27FC236}">
                    <a16:creationId xmlns:a16="http://schemas.microsoft.com/office/drawing/2014/main" id="{D5322F69-CCB0-4E85-B363-2C52F30C64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151442" y="3282618"/>
                <a:ext cx="0" cy="8636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43" name="Line 58">
                <a:extLst>
                  <a:ext uri="{FF2B5EF4-FFF2-40B4-BE49-F238E27FC236}">
                    <a16:creationId xmlns:a16="http://schemas.microsoft.com/office/drawing/2014/main" id="{8FD361A5-F764-44E5-A957-686F88E2FD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17159" y="1060775"/>
                <a:ext cx="0" cy="107429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oval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44" name="Line 58">
                <a:extLst>
                  <a:ext uri="{FF2B5EF4-FFF2-40B4-BE49-F238E27FC236}">
                    <a16:creationId xmlns:a16="http://schemas.microsoft.com/office/drawing/2014/main" id="{59747D70-53EF-4933-9723-21C4EAB899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270788" y="2135070"/>
                <a:ext cx="49274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45" name="Line 58">
                <a:extLst>
                  <a:ext uri="{FF2B5EF4-FFF2-40B4-BE49-F238E27FC236}">
                    <a16:creationId xmlns:a16="http://schemas.microsoft.com/office/drawing/2014/main" id="{B1DF23F8-225F-45C6-BD88-D1CD50F5B5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270788" y="2225978"/>
                <a:ext cx="49274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46" name="Line 58">
                <a:extLst>
                  <a:ext uri="{FF2B5EF4-FFF2-40B4-BE49-F238E27FC236}">
                    <a16:creationId xmlns:a16="http://schemas.microsoft.com/office/drawing/2014/main" id="{A73D20F6-7327-4519-B826-0DBD08FC12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17159" y="2232983"/>
                <a:ext cx="0" cy="113599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oval" w="sm" len="sm"/>
                <a:tailEnd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39C7FB1C-EE2C-4F1C-B2E9-4A2CB93882E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13819" y="1017176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B82D6DCD-E1A6-4B63-8F24-CA4C68D50F8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18960" y="3333306"/>
                <a:ext cx="72000" cy="72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49" name="Straight Arrow Connector 48">
                <a:extLst>
                  <a:ext uri="{FF2B5EF4-FFF2-40B4-BE49-F238E27FC236}">
                    <a16:creationId xmlns:a16="http://schemas.microsoft.com/office/drawing/2014/main" id="{081C41D0-8DFA-47BD-84CD-87A2C738A718}"/>
                  </a:ext>
                </a:extLst>
              </p:cNvPr>
              <p:cNvCxnSpPr/>
              <p:nvPr/>
            </p:nvCxnSpPr>
            <p:spPr>
              <a:xfrm>
                <a:off x="2046008" y="1187436"/>
                <a:ext cx="0" cy="1991798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38145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Tension induite de mouvement et</a:t>
            </a:r>
            <a:br>
              <a:rPr lang="fr-CH"/>
            </a:br>
            <a:r>
              <a:rPr lang="fr-CH"/>
              <a:t>schéma équivalent</a:t>
            </a:r>
          </a:p>
          <a:p>
            <a:r>
              <a:rPr lang="fr-CH"/>
              <a:t>Bilan de puissance et</a:t>
            </a:r>
            <a:br>
              <a:rPr lang="fr-CH"/>
            </a:br>
            <a:r>
              <a:rPr lang="fr-CH"/>
              <a:t>couple électromagnétique</a:t>
            </a:r>
          </a:p>
          <a:p>
            <a:r>
              <a:rPr lang="fr-CH"/>
              <a:t>Types de commutation et appellations</a:t>
            </a:r>
          </a:p>
          <a:p>
            <a:r>
              <a:rPr lang="fr-CH">
                <a:solidFill>
                  <a:srgbClr val="FF0000"/>
                </a:solidFill>
              </a:rPr>
              <a:t>Caractéristique de couple</a:t>
            </a:r>
          </a:p>
          <a:p>
            <a:r>
              <a:rPr lang="fr-CH"/>
              <a:t>Exemple : BMW 130i</a:t>
            </a:r>
          </a:p>
          <a:p>
            <a:endParaRPr lang="fr-CH"/>
          </a:p>
          <a:p>
            <a:endParaRPr lang="fr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696ECC-EDCC-4F1A-9533-155D8E0AE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2565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8148"/>
          <a:stretch/>
        </p:blipFill>
        <p:spPr>
          <a:xfrm>
            <a:off x="622213" y="-1"/>
            <a:ext cx="7819114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98230" y="3031066"/>
            <a:ext cx="448382" cy="1534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" name="Rectangle 5"/>
          <p:cNvSpPr/>
          <p:nvPr/>
        </p:nvSpPr>
        <p:spPr>
          <a:xfrm>
            <a:off x="3009901" y="2075391"/>
            <a:ext cx="1762124" cy="1582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" name="Rectangle 7"/>
          <p:cNvSpPr/>
          <p:nvPr/>
        </p:nvSpPr>
        <p:spPr>
          <a:xfrm>
            <a:off x="6998230" y="4543953"/>
            <a:ext cx="448382" cy="1534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9" name="Rectangle 8"/>
          <p:cNvSpPr/>
          <p:nvPr/>
        </p:nvSpPr>
        <p:spPr>
          <a:xfrm>
            <a:off x="3829051" y="2507191"/>
            <a:ext cx="2038349" cy="15822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0" name="Rectangle 9"/>
          <p:cNvSpPr/>
          <p:nvPr/>
        </p:nvSpPr>
        <p:spPr>
          <a:xfrm>
            <a:off x="3829051" y="4037541"/>
            <a:ext cx="2038350" cy="15822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3471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Brus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9" t="55876" r="11623"/>
          <a:stretch/>
        </p:blipFill>
        <p:spPr bwMode="auto">
          <a:xfrm>
            <a:off x="0" y="0"/>
            <a:ext cx="1400176" cy="29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24644" t="34937" r="2582" b="28641"/>
          <a:stretch/>
        </p:blipFill>
        <p:spPr>
          <a:xfrm>
            <a:off x="1568312" y="147100"/>
            <a:ext cx="7049477" cy="308406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24740" t="34799" r="2415" b="28425"/>
          <a:stretch/>
        </p:blipFill>
        <p:spPr>
          <a:xfrm>
            <a:off x="1568312" y="3441940"/>
            <a:ext cx="7056408" cy="311413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3169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id="{7945BA33-23A7-4BFD-AD82-2F09F2040D97}"/>
              </a:ext>
            </a:extLst>
          </p:cNvPr>
          <p:cNvGrpSpPr/>
          <p:nvPr/>
        </p:nvGrpSpPr>
        <p:grpSpPr>
          <a:xfrm>
            <a:off x="4943202" y="1065697"/>
            <a:ext cx="3703097" cy="1609971"/>
            <a:chOff x="4715184" y="4097880"/>
            <a:chExt cx="3703097" cy="1609971"/>
          </a:xfrm>
        </p:grpSpPr>
        <p:sp>
          <p:nvSpPr>
            <p:cNvPr id="37" name="Line 54">
              <a:extLst>
                <a:ext uri="{FF2B5EF4-FFF2-40B4-BE49-F238E27FC236}">
                  <a16:creationId xmlns:a16="http://schemas.microsoft.com/office/drawing/2014/main" id="{3A98A125-AA82-40B8-ABB1-64C09FBC2169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7060647" y="4474907"/>
              <a:ext cx="0" cy="793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8" name="Line 94">
              <a:extLst>
                <a:ext uri="{FF2B5EF4-FFF2-40B4-BE49-F238E27FC236}">
                  <a16:creationId xmlns:a16="http://schemas.microsoft.com/office/drawing/2014/main" id="{7DAA0967-85E5-46F8-8D06-F30BF0C213BB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7047948" y="4697158"/>
              <a:ext cx="0" cy="7680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9" name="Line 96">
              <a:extLst>
                <a:ext uri="{FF2B5EF4-FFF2-40B4-BE49-F238E27FC236}">
                  <a16:creationId xmlns:a16="http://schemas.microsoft.com/office/drawing/2014/main" id="{E3BE61E0-58AF-4226-895A-5CF44399F69E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7069378" y="4897976"/>
              <a:ext cx="0" cy="81092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AAF1E738-C7C7-4425-A442-DA64877B7B85}"/>
                </a:ext>
              </a:extLst>
            </p:cNvPr>
            <p:cNvCxnSpPr>
              <a:cxnSpLocks/>
            </p:cNvCxnSpPr>
            <p:nvPr/>
          </p:nvCxnSpPr>
          <p:spPr>
            <a:xfrm>
              <a:off x="4715184" y="5064039"/>
              <a:ext cx="510133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20FA4A0C-53E5-4CC5-AD0F-B9C3A705445D}"/>
                </a:ext>
              </a:extLst>
            </p:cNvPr>
            <p:cNvSpPr txBox="1"/>
            <p:nvPr/>
          </p:nvSpPr>
          <p:spPr>
            <a:xfrm>
              <a:off x="5430832" y="4097880"/>
              <a:ext cx="12330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CH"/>
                <a:t>VSI</a:t>
              </a:r>
            </a:p>
          </p:txBody>
        </p: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5E3FE3DA-18CB-43BD-BCEE-ED3D98582BDE}"/>
                </a:ext>
              </a:extLst>
            </p:cNvPr>
            <p:cNvGrpSpPr/>
            <p:nvPr/>
          </p:nvGrpSpPr>
          <p:grpSpPr>
            <a:xfrm>
              <a:off x="7435796" y="4582080"/>
              <a:ext cx="982485" cy="982487"/>
              <a:chOff x="4284703" y="3893769"/>
              <a:chExt cx="324000" cy="324000"/>
            </a:xfrm>
          </p:grpSpPr>
          <p:grpSp>
            <p:nvGrpSpPr>
              <p:cNvPr id="45" name="Group 44">
                <a:extLst>
                  <a:ext uri="{FF2B5EF4-FFF2-40B4-BE49-F238E27FC236}">
                    <a16:creationId xmlns:a16="http://schemas.microsoft.com/office/drawing/2014/main" id="{0BD7046F-5446-412E-9A09-AF3B4C17E8D1}"/>
                  </a:ext>
                </a:extLst>
              </p:cNvPr>
              <p:cNvGrpSpPr/>
              <p:nvPr/>
            </p:nvGrpSpPr>
            <p:grpSpPr>
              <a:xfrm>
                <a:off x="4284703" y="3893769"/>
                <a:ext cx="324000" cy="324000"/>
                <a:chOff x="2866763" y="3267000"/>
                <a:chExt cx="324000" cy="324000"/>
              </a:xfrm>
            </p:grpSpPr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6446498B-3B60-43AB-85D5-3D80F2EED5D3}"/>
                    </a:ext>
                  </a:extLst>
                </p:cNvPr>
                <p:cNvSpPr/>
                <p:nvPr/>
              </p:nvSpPr>
              <p:spPr>
                <a:xfrm>
                  <a:off x="2866763" y="3267000"/>
                  <a:ext cx="324000" cy="324000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  <p:sp>
              <p:nvSpPr>
                <p:cNvPr id="49" name="Oval 48">
                  <a:extLst>
                    <a:ext uri="{FF2B5EF4-FFF2-40B4-BE49-F238E27FC236}">
                      <a16:creationId xmlns:a16="http://schemas.microsoft.com/office/drawing/2014/main" id="{3DCF4A46-7524-4ED9-A456-AFE1965850C0}"/>
                    </a:ext>
                  </a:extLst>
                </p:cNvPr>
                <p:cNvSpPr/>
                <p:nvPr/>
              </p:nvSpPr>
              <p:spPr>
                <a:xfrm>
                  <a:off x="2908256" y="3307288"/>
                  <a:ext cx="241015" cy="243425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</p:grp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51DC1604-DBC2-4D1A-9363-01509E151B29}"/>
                  </a:ext>
                </a:extLst>
              </p:cNvPr>
              <p:cNvSpPr/>
              <p:nvPr/>
            </p:nvSpPr>
            <p:spPr>
              <a:xfrm>
                <a:off x="4383543" y="4028572"/>
                <a:ext cx="122242" cy="53565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5FA6B41C-1AAB-4E3F-BC49-555EC15F959B}"/>
                  </a:ext>
                </a:extLst>
              </p:cNvPr>
              <p:cNvSpPr/>
              <p:nvPr/>
            </p:nvSpPr>
            <p:spPr>
              <a:xfrm>
                <a:off x="4383127" y="4028572"/>
                <a:ext cx="65930" cy="53565"/>
              </a:xfrm>
              <a:prstGeom prst="rect">
                <a:avLst/>
              </a:prstGeom>
              <a:solidFill>
                <a:schemeClr val="tx1"/>
              </a:solidFill>
              <a:ln w="12700" cap="sq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pic>
          <p:nvPicPr>
            <p:cNvPr id="44" name="Picture 2">
              <a:extLst>
                <a:ext uri="{FF2B5EF4-FFF2-40B4-BE49-F238E27FC236}">
                  <a16:creationId xmlns:a16="http://schemas.microsoft.com/office/drawing/2014/main" id="{50D0DA21-317E-4D17-BAB2-6959FF0BF9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777" y="4467696"/>
              <a:ext cx="1653540" cy="1240155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Caractéristique de couple</a:t>
            </a:r>
          </a:p>
          <a:p>
            <a:r>
              <a:rPr lang="en-US" sz="2800"/>
              <a:t>C</a:t>
            </a:r>
            <a:r>
              <a:rPr lang="fr-CH" sz="2800"/>
              <a:t>ommutation par blocs à 120° (BLDC)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7" y="2909935"/>
            <a:ext cx="4352922" cy="3950550"/>
          </a:xfrm>
          <a:prstGeom prst="rect">
            <a:avLst/>
          </a:prstGeom>
          <a:noFill/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738" y="2909935"/>
            <a:ext cx="4343777" cy="3941406"/>
          </a:xfrm>
          <a:prstGeom prst="rect">
            <a:avLst/>
          </a:prstGeom>
          <a:noFill/>
        </p:spPr>
      </p:pic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0070183"/>
              </p:ext>
            </p:extLst>
          </p:nvPr>
        </p:nvGraphicFramePr>
        <p:xfrm>
          <a:off x="367373" y="3071837"/>
          <a:ext cx="690624" cy="304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669" name="Equation" r:id="rId7" imgW="863280" imgH="380880" progId="Equation.DSMT4">
                  <p:embed/>
                </p:oleObj>
              </mc:Choice>
              <mc:Fallback>
                <p:oleObj name="Equation" r:id="rId7" imgW="863280" imgH="380880" progId="Equation.DSMT4">
                  <p:embed/>
                  <p:pic>
                    <p:nvPicPr>
                      <p:cNvPr id="5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373" y="3071837"/>
                        <a:ext cx="690624" cy="30470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5947180"/>
              </p:ext>
            </p:extLst>
          </p:nvPr>
        </p:nvGraphicFramePr>
        <p:xfrm>
          <a:off x="4876625" y="3048156"/>
          <a:ext cx="690624" cy="304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670" name="Equation" r:id="rId9" imgW="863280" imgH="380880" progId="Equation.DSMT4">
                  <p:embed/>
                </p:oleObj>
              </mc:Choice>
              <mc:Fallback>
                <p:oleObj name="Equation" r:id="rId9" imgW="863280" imgH="380880" progId="Equation.DSMT4">
                  <p:embed/>
                  <p:pic>
                    <p:nvPicPr>
                      <p:cNvPr id="6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625" y="3048156"/>
                        <a:ext cx="690624" cy="30470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28</a:t>
            </a:fld>
            <a:endParaRPr lang="fr-CH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3945FFA-6367-4C83-BA66-068E69F31CBB}"/>
              </a:ext>
            </a:extLst>
          </p:cNvPr>
          <p:cNvGrpSpPr/>
          <p:nvPr/>
        </p:nvGrpSpPr>
        <p:grpSpPr>
          <a:xfrm>
            <a:off x="632642" y="932347"/>
            <a:ext cx="3192332" cy="1755943"/>
            <a:chOff x="-713991" y="2100699"/>
            <a:chExt cx="3192332" cy="1755943"/>
          </a:xfrm>
        </p:grpSpPr>
        <p:sp>
          <p:nvSpPr>
            <p:cNvPr id="22" name="Line 19">
              <a:extLst>
                <a:ext uri="{FF2B5EF4-FFF2-40B4-BE49-F238E27FC236}">
                  <a16:creationId xmlns:a16="http://schemas.microsoft.com/office/drawing/2014/main" id="{DAC82AB2-9D22-4881-81BC-514A25006CF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17985" y="2568103"/>
              <a:ext cx="0" cy="128853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3" name="Line 11">
              <a:extLst>
                <a:ext uri="{FF2B5EF4-FFF2-40B4-BE49-F238E27FC236}">
                  <a16:creationId xmlns:a16="http://schemas.microsoft.com/office/drawing/2014/main" id="{4933E66D-122D-48AD-9259-3617C427E70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-332881" y="2572872"/>
              <a:ext cx="195086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6D82F3C-D4F4-4AA4-99B8-BBDB8C0A13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047" y="2439805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Line 16">
              <a:extLst>
                <a:ext uri="{FF2B5EF4-FFF2-40B4-BE49-F238E27FC236}">
                  <a16:creationId xmlns:a16="http://schemas.microsoft.com/office/drawing/2014/main" id="{9D5AA973-6C33-4C57-8A2F-928FA89E81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-332881" y="3856642"/>
              <a:ext cx="195086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26" name="Object 25">
              <a:extLst>
                <a:ext uri="{FF2B5EF4-FFF2-40B4-BE49-F238E27FC236}">
                  <a16:creationId xmlns:a16="http://schemas.microsoft.com/office/drawing/2014/main" id="{FD019648-1D72-4842-9911-42E371954674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586238771"/>
                </p:ext>
              </p:extLst>
            </p:nvPr>
          </p:nvGraphicFramePr>
          <p:xfrm>
            <a:off x="493602" y="2100699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4671" name="Equation" r:id="rId10" imgW="266400" imgH="266400" progId="Equation.DSMT4">
                    <p:embed/>
                  </p:oleObj>
                </mc:Choice>
                <mc:Fallback>
                  <p:oleObj name="Equation" r:id="rId10" imgW="266400" imgH="266400" progId="Equation.DSMT4">
                    <p:embed/>
                    <p:pic>
                      <p:nvPicPr>
                        <p:cNvPr id="27" name="Object 2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3602" y="2100699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" name="Object 26">
              <a:extLst>
                <a:ext uri="{FF2B5EF4-FFF2-40B4-BE49-F238E27FC236}">
                  <a16:creationId xmlns:a16="http://schemas.microsoft.com/office/drawing/2014/main" id="{1638FC2C-F1F4-4E66-BE09-0F62CBB2C8C3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2148141" y="3010149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4672" name="Equation" r:id="rId12" imgW="330120" imgH="380880" progId="Equation.DSMT4">
                    <p:embed/>
                  </p:oleObj>
                </mc:Choice>
                <mc:Fallback>
                  <p:oleObj name="Equation" r:id="rId12" imgW="330120" imgH="380880" progId="Equation.DSMT4">
                    <p:embed/>
                    <p:pic>
                      <p:nvPicPr>
                        <p:cNvPr id="29" name="Object 2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48141" y="3010149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77949F5-EDE8-462F-9245-0F429DCD2C47}"/>
                </a:ext>
              </a:extLst>
            </p:cNvPr>
            <p:cNvSpPr/>
            <p:nvPr/>
          </p:nvSpPr>
          <p:spPr>
            <a:xfrm>
              <a:off x="1275467" y="2879189"/>
              <a:ext cx="679566" cy="679566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F0325DBC-2A0B-4A51-84C6-D24ACB3EFDAC}"/>
                </a:ext>
              </a:extLst>
            </p:cNvPr>
            <p:cNvCxnSpPr/>
            <p:nvPr/>
          </p:nvCxnSpPr>
          <p:spPr>
            <a:xfrm rot="16200000">
              <a:off x="-69887" y="2414916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1" name="Object 30">
              <a:extLst>
                <a:ext uri="{FF2B5EF4-FFF2-40B4-BE49-F238E27FC236}">
                  <a16:creationId xmlns:a16="http://schemas.microsoft.com/office/drawing/2014/main" id="{0483CDF2-0FED-427C-860D-3B1F6D6283CE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270717532"/>
                </p:ext>
              </p:extLst>
            </p:nvPr>
          </p:nvGraphicFramePr>
          <p:xfrm>
            <a:off x="-181720" y="2137529"/>
            <a:ext cx="2032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4673" name="Equation" r:id="rId14" imgW="203040" imgH="330120" progId="Equation.DSMT4">
                    <p:embed/>
                  </p:oleObj>
                </mc:Choice>
                <mc:Fallback>
                  <p:oleObj name="Equation" r:id="rId14" imgW="203040" imgH="330120" progId="Equation.DSMT4">
                    <p:embed/>
                    <p:pic>
                      <p:nvPicPr>
                        <p:cNvPr id="32" name="Object 3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181720" y="2137529"/>
                          <a:ext cx="2032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07266F18-D870-4858-9326-310A57E1BD76}"/>
                </a:ext>
              </a:extLst>
            </p:cNvPr>
            <p:cNvCxnSpPr/>
            <p:nvPr/>
          </p:nvCxnSpPr>
          <p:spPr>
            <a:xfrm>
              <a:off x="-340389" y="2686628"/>
              <a:ext cx="0" cy="1075747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4" name="Object 33">
              <a:extLst>
                <a:ext uri="{FF2B5EF4-FFF2-40B4-BE49-F238E27FC236}">
                  <a16:creationId xmlns:a16="http://schemas.microsoft.com/office/drawing/2014/main" id="{08A5A80C-134A-475A-AFFB-A9D239B44251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720590328"/>
                </p:ext>
              </p:extLst>
            </p:nvPr>
          </p:nvGraphicFramePr>
          <p:xfrm>
            <a:off x="-713991" y="3033515"/>
            <a:ext cx="2667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4674" name="Equation" r:id="rId16" imgW="266400" imgH="330120" progId="Equation.DSMT4">
                    <p:embed/>
                  </p:oleObj>
                </mc:Choice>
                <mc:Fallback>
                  <p:oleObj name="Equation" r:id="rId16" imgW="266400" imgH="330120" progId="Equation.DSMT4">
                    <p:embed/>
                    <p:pic>
                      <p:nvPicPr>
                        <p:cNvPr id="34" name="Object 3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713991" y="3033515"/>
                          <a:ext cx="2667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90FBC312-3E2E-458C-987C-525306D37C76}"/>
                </a:ext>
              </a:extLst>
            </p:cNvPr>
            <p:cNvCxnSpPr/>
            <p:nvPr/>
          </p:nvCxnSpPr>
          <p:spPr>
            <a:xfrm>
              <a:off x="2074436" y="2900466"/>
              <a:ext cx="0" cy="68357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062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oup 40">
            <a:extLst>
              <a:ext uri="{FF2B5EF4-FFF2-40B4-BE49-F238E27FC236}">
                <a16:creationId xmlns:a16="http://schemas.microsoft.com/office/drawing/2014/main" id="{F18C16C8-F8D5-4939-98C3-D0B635815877}"/>
              </a:ext>
            </a:extLst>
          </p:cNvPr>
          <p:cNvGrpSpPr/>
          <p:nvPr/>
        </p:nvGrpSpPr>
        <p:grpSpPr>
          <a:xfrm>
            <a:off x="5128234" y="1333034"/>
            <a:ext cx="3192332" cy="1755943"/>
            <a:chOff x="-713991" y="2100699"/>
            <a:chExt cx="3192332" cy="1755943"/>
          </a:xfrm>
        </p:grpSpPr>
        <p:sp>
          <p:nvSpPr>
            <p:cNvPr id="43" name="Line 19">
              <a:extLst>
                <a:ext uri="{FF2B5EF4-FFF2-40B4-BE49-F238E27FC236}">
                  <a16:creationId xmlns:a16="http://schemas.microsoft.com/office/drawing/2014/main" id="{84625FEA-1798-4F91-BD1D-C8AC54420CB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17985" y="2568103"/>
              <a:ext cx="0" cy="128853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4" name="Line 11">
              <a:extLst>
                <a:ext uri="{FF2B5EF4-FFF2-40B4-BE49-F238E27FC236}">
                  <a16:creationId xmlns:a16="http://schemas.microsoft.com/office/drawing/2014/main" id="{9373FB8F-E9CE-41EF-8361-DDFF2E0A3A3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-332881" y="2572872"/>
              <a:ext cx="195086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0B8C6E76-18DD-462C-B7FC-46DAB19728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047" y="2439805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Line 16">
              <a:extLst>
                <a:ext uri="{FF2B5EF4-FFF2-40B4-BE49-F238E27FC236}">
                  <a16:creationId xmlns:a16="http://schemas.microsoft.com/office/drawing/2014/main" id="{7720AC75-8BAD-41EC-9FFF-2F4B684C79A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-332881" y="3856642"/>
              <a:ext cx="195086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47" name="Object 46">
              <a:extLst>
                <a:ext uri="{FF2B5EF4-FFF2-40B4-BE49-F238E27FC236}">
                  <a16:creationId xmlns:a16="http://schemas.microsoft.com/office/drawing/2014/main" id="{882A29BD-0B79-47B5-A4C5-75E9040B110A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474250136"/>
                </p:ext>
              </p:extLst>
            </p:nvPr>
          </p:nvGraphicFramePr>
          <p:xfrm>
            <a:off x="493602" y="2100699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828" name="Equation" r:id="rId4" imgW="266400" imgH="266400" progId="Equation.DSMT4">
                    <p:embed/>
                  </p:oleObj>
                </mc:Choice>
                <mc:Fallback>
                  <p:oleObj name="Equation" r:id="rId4" imgW="266400" imgH="266400" progId="Equation.DSMT4">
                    <p:embed/>
                    <p:pic>
                      <p:nvPicPr>
                        <p:cNvPr id="26" name="Object 25">
                          <a:extLst>
                            <a:ext uri="{FF2B5EF4-FFF2-40B4-BE49-F238E27FC236}">
                              <a16:creationId xmlns:a16="http://schemas.microsoft.com/office/drawing/2014/main" id="{FD019648-1D72-4842-9911-42E371954674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3602" y="2100699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8" name="Object 47">
              <a:extLst>
                <a:ext uri="{FF2B5EF4-FFF2-40B4-BE49-F238E27FC236}">
                  <a16:creationId xmlns:a16="http://schemas.microsoft.com/office/drawing/2014/main" id="{C1F35355-AEA0-4A88-8987-8FC5E518B9ED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2148141" y="3010149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829" name="Equation" r:id="rId6" imgW="330120" imgH="380880" progId="Equation.DSMT4">
                    <p:embed/>
                  </p:oleObj>
                </mc:Choice>
                <mc:Fallback>
                  <p:oleObj name="Equation" r:id="rId6" imgW="330120" imgH="380880" progId="Equation.DSMT4">
                    <p:embed/>
                    <p:pic>
                      <p:nvPicPr>
                        <p:cNvPr id="27" name="Object 26">
                          <a:extLst>
                            <a:ext uri="{FF2B5EF4-FFF2-40B4-BE49-F238E27FC236}">
                              <a16:creationId xmlns:a16="http://schemas.microsoft.com/office/drawing/2014/main" id="{1638FC2C-F1F4-4E66-BE09-0F62CBB2C8C3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48141" y="3010149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90B65ABD-CCB7-4C3C-8579-79A978A71C1B}"/>
                </a:ext>
              </a:extLst>
            </p:cNvPr>
            <p:cNvSpPr/>
            <p:nvPr/>
          </p:nvSpPr>
          <p:spPr>
            <a:xfrm>
              <a:off x="1275467" y="2879189"/>
              <a:ext cx="679566" cy="679566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50" name="Straight Arrow Connector 49">
              <a:extLst>
                <a:ext uri="{FF2B5EF4-FFF2-40B4-BE49-F238E27FC236}">
                  <a16:creationId xmlns:a16="http://schemas.microsoft.com/office/drawing/2014/main" id="{F25FE46D-B955-4248-84C1-B24724B45DFF}"/>
                </a:ext>
              </a:extLst>
            </p:cNvPr>
            <p:cNvCxnSpPr/>
            <p:nvPr/>
          </p:nvCxnSpPr>
          <p:spPr>
            <a:xfrm rot="16200000">
              <a:off x="-69887" y="2414916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1" name="Object 50">
              <a:extLst>
                <a:ext uri="{FF2B5EF4-FFF2-40B4-BE49-F238E27FC236}">
                  <a16:creationId xmlns:a16="http://schemas.microsoft.com/office/drawing/2014/main" id="{5D336BB8-080C-4572-9257-FFD1200DD02F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965982720"/>
                </p:ext>
              </p:extLst>
            </p:nvPr>
          </p:nvGraphicFramePr>
          <p:xfrm>
            <a:off x="-181720" y="2137529"/>
            <a:ext cx="2032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830" name="Equation" r:id="rId8" imgW="203040" imgH="330120" progId="Equation.DSMT4">
                    <p:embed/>
                  </p:oleObj>
                </mc:Choice>
                <mc:Fallback>
                  <p:oleObj name="Equation" r:id="rId8" imgW="203040" imgH="330120" progId="Equation.DSMT4">
                    <p:embed/>
                    <p:pic>
                      <p:nvPicPr>
                        <p:cNvPr id="31" name="Object 30">
                          <a:extLst>
                            <a:ext uri="{FF2B5EF4-FFF2-40B4-BE49-F238E27FC236}">
                              <a16:creationId xmlns:a16="http://schemas.microsoft.com/office/drawing/2014/main" id="{0483CDF2-0FED-427C-860D-3B1F6D6283CE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181720" y="2137529"/>
                          <a:ext cx="2032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2" name="Straight Arrow Connector 51">
              <a:extLst>
                <a:ext uri="{FF2B5EF4-FFF2-40B4-BE49-F238E27FC236}">
                  <a16:creationId xmlns:a16="http://schemas.microsoft.com/office/drawing/2014/main" id="{C6328579-8A28-4201-A8D0-D459E61F9088}"/>
                </a:ext>
              </a:extLst>
            </p:cNvPr>
            <p:cNvCxnSpPr/>
            <p:nvPr/>
          </p:nvCxnSpPr>
          <p:spPr>
            <a:xfrm>
              <a:off x="-340389" y="2686628"/>
              <a:ext cx="0" cy="1075747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3" name="Object 52">
              <a:extLst>
                <a:ext uri="{FF2B5EF4-FFF2-40B4-BE49-F238E27FC236}">
                  <a16:creationId xmlns:a16="http://schemas.microsoft.com/office/drawing/2014/main" id="{F1750203-93DC-4D42-BDDC-3DD9BC23FA1B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653673088"/>
                </p:ext>
              </p:extLst>
            </p:nvPr>
          </p:nvGraphicFramePr>
          <p:xfrm>
            <a:off x="-713991" y="3033515"/>
            <a:ext cx="2667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831" name="Equation" r:id="rId10" imgW="266400" imgH="330120" progId="Equation.DSMT4">
                    <p:embed/>
                  </p:oleObj>
                </mc:Choice>
                <mc:Fallback>
                  <p:oleObj name="Equation" r:id="rId10" imgW="266400" imgH="330120" progId="Equation.DSMT4">
                    <p:embed/>
                    <p:pic>
                      <p:nvPicPr>
                        <p:cNvPr id="34" name="Object 33">
                          <a:extLst>
                            <a:ext uri="{FF2B5EF4-FFF2-40B4-BE49-F238E27FC236}">
                              <a16:creationId xmlns:a16="http://schemas.microsoft.com/office/drawing/2014/main" id="{08A5A80C-134A-475A-AFFB-A9D239B44251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713991" y="3033515"/>
                          <a:ext cx="2667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5E8B5926-D619-44D1-B87A-EB02B4838F7D}"/>
                </a:ext>
              </a:extLst>
            </p:cNvPr>
            <p:cNvCxnSpPr/>
            <p:nvPr/>
          </p:nvCxnSpPr>
          <p:spPr>
            <a:xfrm>
              <a:off x="2074436" y="2900466"/>
              <a:ext cx="0" cy="68357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Line 6"/>
          <p:cNvSpPr>
            <a:spLocks noChangeShapeType="1"/>
          </p:cNvSpPr>
          <p:nvPr/>
        </p:nvSpPr>
        <p:spPr bwMode="auto">
          <a:xfrm>
            <a:off x="1670312" y="5829256"/>
            <a:ext cx="510043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" name="Line 7"/>
          <p:cNvSpPr>
            <a:spLocks noChangeShapeType="1"/>
          </p:cNvSpPr>
          <p:nvPr/>
        </p:nvSpPr>
        <p:spPr bwMode="auto">
          <a:xfrm flipV="1">
            <a:off x="1761966" y="1824879"/>
            <a:ext cx="0" cy="41023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" name="Line 11"/>
          <p:cNvSpPr>
            <a:spLocks noChangeShapeType="1"/>
          </p:cNvSpPr>
          <p:nvPr/>
        </p:nvSpPr>
        <p:spPr bwMode="auto">
          <a:xfrm rot="5400000" flipH="1">
            <a:off x="1880066" y="4317022"/>
            <a:ext cx="1388508" cy="162470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" name="Line 16"/>
          <p:cNvSpPr>
            <a:spLocks noChangeShapeType="1"/>
          </p:cNvSpPr>
          <p:nvPr/>
        </p:nvSpPr>
        <p:spPr bwMode="auto">
          <a:xfrm rot="5400000" flipH="1">
            <a:off x="1948313" y="3842592"/>
            <a:ext cx="1802016" cy="216006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" name="Line 17"/>
          <p:cNvSpPr>
            <a:spLocks noChangeShapeType="1"/>
          </p:cNvSpPr>
          <p:nvPr/>
        </p:nvSpPr>
        <p:spPr bwMode="auto">
          <a:xfrm rot="5400000" flipH="1">
            <a:off x="2012122" y="3284211"/>
            <a:ext cx="2289162" cy="278967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9" name="Line 18"/>
          <p:cNvSpPr>
            <a:spLocks noChangeShapeType="1"/>
          </p:cNvSpPr>
          <p:nvPr/>
        </p:nvSpPr>
        <p:spPr bwMode="auto">
          <a:xfrm rot="5400000" flipH="1">
            <a:off x="2082909" y="2778305"/>
            <a:ext cx="2725941" cy="336470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0" name="Line 19"/>
          <p:cNvSpPr>
            <a:spLocks noChangeShapeType="1"/>
          </p:cNvSpPr>
          <p:nvPr/>
        </p:nvSpPr>
        <p:spPr bwMode="auto">
          <a:xfrm rot="5400000" flipH="1">
            <a:off x="2160117" y="2294724"/>
            <a:ext cx="3141866" cy="391594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11" name="Object 10"/>
          <p:cNvGraphicFramePr>
            <a:graphicFrameLocks/>
          </p:cNvGraphicFramePr>
          <p:nvPr/>
        </p:nvGraphicFramePr>
        <p:xfrm>
          <a:off x="1443134" y="1383508"/>
          <a:ext cx="863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832" name="Equation" r:id="rId12" imgW="863280" imgH="380880" progId="Equation.DSMT4">
                  <p:embed/>
                </p:oleObj>
              </mc:Choice>
              <mc:Fallback>
                <p:oleObj name="Equation" r:id="rId12" imgW="863280" imgH="380880" progId="Equation.DSMT4">
                  <p:embed/>
                  <p:pic>
                    <p:nvPicPr>
                      <p:cNvPr id="11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3134" y="1383508"/>
                        <a:ext cx="863600" cy="3810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/>
          </p:cNvGraphicFramePr>
          <p:nvPr/>
        </p:nvGraphicFramePr>
        <p:xfrm>
          <a:off x="6432645" y="5927271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833" name="Equation" r:id="rId14" imgW="266400" imgH="266400" progId="Equation.DSMT4">
                  <p:embed/>
                </p:oleObj>
              </mc:Choice>
              <mc:Fallback>
                <p:oleObj name="Equation" r:id="rId14" imgW="266400" imgH="266400" progId="Equation.DSMT4">
                  <p:embed/>
                  <p:pic>
                    <p:nvPicPr>
                      <p:cNvPr id="12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2645" y="5927271"/>
                        <a:ext cx="266700" cy="266700"/>
                      </a:xfrm>
                      <a:prstGeom prst="rect">
                        <a:avLst/>
                      </a:prstGeom>
                      <a:noFill/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3" name="Straight Arrow Connector 12"/>
          <p:cNvCxnSpPr/>
          <p:nvPr/>
        </p:nvCxnSpPr>
        <p:spPr>
          <a:xfrm>
            <a:off x="3667829" y="5992041"/>
            <a:ext cx="1356360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5335699" y="4686102"/>
            <a:ext cx="27998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/>
              <a:t>couple de la charge</a:t>
            </a:r>
            <a:endParaRPr lang="en-US"/>
          </a:p>
        </p:txBody>
      </p:sp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4212062" y="6052129"/>
          <a:ext cx="2667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834" name="Equation" r:id="rId16" imgW="266400" imgH="279360" progId="Equation.DSMT4">
                  <p:embed/>
                </p:oleObj>
              </mc:Choice>
              <mc:Fallback>
                <p:oleObj name="Equation" r:id="rId16" imgW="266400" imgH="27936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2062" y="6052129"/>
                        <a:ext cx="266700" cy="279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0" name="Straight Arrow Connector 29"/>
          <p:cNvCxnSpPr/>
          <p:nvPr/>
        </p:nvCxnSpPr>
        <p:spPr>
          <a:xfrm>
            <a:off x="5663151" y="2080661"/>
            <a:ext cx="0" cy="7022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7019816" y="2080661"/>
            <a:ext cx="0" cy="702278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Line 20"/>
          <p:cNvSpPr>
            <a:spLocks noChangeShapeType="1"/>
          </p:cNvSpPr>
          <p:nvPr/>
        </p:nvSpPr>
        <p:spPr bwMode="auto">
          <a:xfrm rot="5400000" flipH="1">
            <a:off x="2225550" y="1761824"/>
            <a:ext cx="3602241" cy="452137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7" name="Line 20"/>
          <p:cNvSpPr>
            <a:spLocks noChangeShapeType="1"/>
          </p:cNvSpPr>
          <p:nvPr/>
        </p:nvSpPr>
        <p:spPr bwMode="auto">
          <a:xfrm rot="5400000" flipH="1">
            <a:off x="3636834" y="3227396"/>
            <a:ext cx="0" cy="3749942"/>
          </a:xfrm>
          <a:prstGeom prst="line">
            <a:avLst/>
          </a:prstGeom>
          <a:noFill/>
          <a:ln w="12700">
            <a:solidFill>
              <a:srgbClr val="FFC000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Oval 37"/>
          <p:cNvSpPr/>
          <p:nvPr/>
        </p:nvSpPr>
        <p:spPr>
          <a:xfrm>
            <a:off x="5637646" y="5769632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9" name="Oval 38"/>
          <p:cNvSpPr/>
          <p:nvPr/>
        </p:nvSpPr>
        <p:spPr>
          <a:xfrm>
            <a:off x="4752248" y="504836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0" name="Oval 39"/>
          <p:cNvSpPr/>
          <p:nvPr/>
        </p:nvSpPr>
        <p:spPr>
          <a:xfrm>
            <a:off x="1707864" y="263762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29</a:t>
            </a:fld>
            <a:endParaRPr lang="fr-CH"/>
          </a:p>
        </p:txBody>
      </p:sp>
      <p:sp>
        <p:nvSpPr>
          <p:cNvPr id="55" name="Title 1">
            <a:extLst>
              <a:ext uri="{FF2B5EF4-FFF2-40B4-BE49-F238E27FC236}">
                <a16:creationId xmlns:a16="http://schemas.microsoft.com/office/drawing/2014/main" id="{FCDE413E-C3CC-4295-90C4-D97E56FBFF0A}"/>
              </a:ext>
            </a:extLst>
          </p:cNvPr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Caractéristique de couple</a:t>
            </a:r>
          </a:p>
          <a:p>
            <a:r>
              <a:rPr lang="en-US" sz="2800"/>
              <a:t>C</a:t>
            </a:r>
            <a:r>
              <a:rPr lang="fr-CH" sz="2800"/>
              <a:t>ommutation par blocs à 120° (BLDC)</a:t>
            </a:r>
          </a:p>
        </p:txBody>
      </p:sp>
    </p:spTree>
    <p:extLst>
      <p:ext uri="{BB962C8B-B14F-4D97-AF65-F5344CB8AC3E}">
        <p14:creationId xmlns:p14="http://schemas.microsoft.com/office/powerpoint/2010/main" val="334474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10" fill="hold"/>
                                        <p:tgtEl>
                                          <p:spTgt spid="31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"/>
                            </p:stCondLst>
                            <p:childTnLst>
                              <p:par>
                                <p:cTn id="31" presetID="5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7.40741E-7 L 0.42934 0.45672 " pathEditMode="relative" rAng="0" ptsTypes="AA">
                                      <p:cBhvr>
                                        <p:cTn id="3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63" y="2294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10"/>
                            </p:stCondLst>
                            <p:childTnLst>
                              <p:par>
                                <p:cTn id="36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3000" fill="hold"/>
                                        <p:tgtEl>
                                          <p:spTgt spid="31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4.07407E-6 C -0.03351 -0.03564 -0.0698 -0.07546 -0.09792 -0.10416 " pathEditMode="relative" rAng="0" ptsTypes="AA">
                                      <p:cBhvr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78" y="-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7" grpId="0" animBg="1"/>
      <p:bldP spid="38" grpId="0" animBg="1"/>
      <p:bldP spid="38" grpId="1" animBg="1"/>
      <p:bldP spid="39" grpId="0" animBg="1"/>
      <p:bldP spid="40" grpId="0" animBg="1"/>
      <p:bldP spid="40" grpId="1" animBg="1"/>
      <p:bldP spid="40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Caractéristique de couple</a:t>
            </a:r>
          </a:p>
          <a:p>
            <a:r>
              <a:rPr lang="en-US" sz="2800"/>
              <a:t>Alimentation sinus (PMSM)</a:t>
            </a:r>
            <a:endParaRPr lang="fr-CH" sz="280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30</a:t>
            </a:fld>
            <a:endParaRPr lang="fr-CH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CFDE841-ADBE-4501-B52F-ED6DD71F2201}"/>
              </a:ext>
            </a:extLst>
          </p:cNvPr>
          <p:cNvGrpSpPr/>
          <p:nvPr/>
        </p:nvGrpSpPr>
        <p:grpSpPr>
          <a:xfrm>
            <a:off x="4958395" y="1059005"/>
            <a:ext cx="3703097" cy="1599848"/>
            <a:chOff x="4395269" y="4894260"/>
            <a:chExt cx="3703097" cy="1599848"/>
          </a:xfrm>
        </p:grpSpPr>
        <p:sp>
          <p:nvSpPr>
            <p:cNvPr id="9" name="Line 54">
              <a:extLst>
                <a:ext uri="{FF2B5EF4-FFF2-40B4-BE49-F238E27FC236}">
                  <a16:creationId xmlns:a16="http://schemas.microsoft.com/office/drawing/2014/main" id="{FB759A2B-5518-4820-BF3C-F7D1F2A787BD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6740732" y="5271287"/>
              <a:ext cx="0" cy="7934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" name="Line 94">
              <a:extLst>
                <a:ext uri="{FF2B5EF4-FFF2-40B4-BE49-F238E27FC236}">
                  <a16:creationId xmlns:a16="http://schemas.microsoft.com/office/drawing/2014/main" id="{E8D6D42A-84F8-405E-864E-CC1B53E7DADD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6728033" y="5493538"/>
              <a:ext cx="0" cy="7680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1" name="Line 96">
              <a:extLst>
                <a:ext uri="{FF2B5EF4-FFF2-40B4-BE49-F238E27FC236}">
                  <a16:creationId xmlns:a16="http://schemas.microsoft.com/office/drawing/2014/main" id="{438F8D35-C1C7-4C63-928E-9F19922FB26A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>
              <a:off x="6749463" y="5694356"/>
              <a:ext cx="0" cy="81092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B273CCCF-6930-4F16-B91B-E9E8FAEB94C5}"/>
                </a:ext>
              </a:extLst>
            </p:cNvPr>
            <p:cNvCxnSpPr>
              <a:cxnSpLocks/>
            </p:cNvCxnSpPr>
            <p:nvPr/>
          </p:nvCxnSpPr>
          <p:spPr>
            <a:xfrm>
              <a:off x="4395269" y="5860419"/>
              <a:ext cx="510133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6861D96-6A99-470B-89C4-CE545D69E603}"/>
                </a:ext>
              </a:extLst>
            </p:cNvPr>
            <p:cNvSpPr txBox="1"/>
            <p:nvPr/>
          </p:nvSpPr>
          <p:spPr>
            <a:xfrm>
              <a:off x="5110917" y="4894260"/>
              <a:ext cx="12330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CH"/>
                <a:t>VSI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33070C55-8F62-48B9-A39F-E53445D247A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05402" y="5261028"/>
              <a:ext cx="1644107" cy="123308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E30354CC-FE41-45CF-90E0-A1A93F50087E}"/>
                </a:ext>
              </a:extLst>
            </p:cNvPr>
            <p:cNvGrpSpPr/>
            <p:nvPr/>
          </p:nvGrpSpPr>
          <p:grpSpPr>
            <a:xfrm>
              <a:off x="7115881" y="5378460"/>
              <a:ext cx="982485" cy="982487"/>
              <a:chOff x="4284703" y="3893769"/>
              <a:chExt cx="324000" cy="324000"/>
            </a:xfrm>
          </p:grpSpPr>
          <p:grpSp>
            <p:nvGrpSpPr>
              <p:cNvPr id="16" name="Group 15">
                <a:extLst>
                  <a:ext uri="{FF2B5EF4-FFF2-40B4-BE49-F238E27FC236}">
                    <a16:creationId xmlns:a16="http://schemas.microsoft.com/office/drawing/2014/main" id="{B257D3D2-1964-4687-BF64-024CA9B188BB}"/>
                  </a:ext>
                </a:extLst>
              </p:cNvPr>
              <p:cNvGrpSpPr/>
              <p:nvPr/>
            </p:nvGrpSpPr>
            <p:grpSpPr>
              <a:xfrm>
                <a:off x="4284703" y="3893769"/>
                <a:ext cx="324000" cy="324000"/>
                <a:chOff x="2866763" y="3267000"/>
                <a:chExt cx="324000" cy="324000"/>
              </a:xfrm>
            </p:grpSpPr>
            <p:sp>
              <p:nvSpPr>
                <p:cNvPr id="19" name="Oval 18">
                  <a:extLst>
                    <a:ext uri="{FF2B5EF4-FFF2-40B4-BE49-F238E27FC236}">
                      <a16:creationId xmlns:a16="http://schemas.microsoft.com/office/drawing/2014/main" id="{04F3771A-B101-484B-995E-079E18AD51B8}"/>
                    </a:ext>
                  </a:extLst>
                </p:cNvPr>
                <p:cNvSpPr/>
                <p:nvPr/>
              </p:nvSpPr>
              <p:spPr>
                <a:xfrm>
                  <a:off x="2866763" y="3267000"/>
                  <a:ext cx="324000" cy="324000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  <p:sp>
              <p:nvSpPr>
                <p:cNvPr id="20" name="Oval 19">
                  <a:extLst>
                    <a:ext uri="{FF2B5EF4-FFF2-40B4-BE49-F238E27FC236}">
                      <a16:creationId xmlns:a16="http://schemas.microsoft.com/office/drawing/2014/main" id="{0435D38F-7DEF-4E55-8F84-C28C8678F677}"/>
                    </a:ext>
                  </a:extLst>
                </p:cNvPr>
                <p:cNvSpPr/>
                <p:nvPr/>
              </p:nvSpPr>
              <p:spPr>
                <a:xfrm>
                  <a:off x="2908256" y="3307288"/>
                  <a:ext cx="241015" cy="243425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</p:grp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635895B0-D6A1-4EB1-A00E-3CD4A99D4E88}"/>
                  </a:ext>
                </a:extLst>
              </p:cNvPr>
              <p:cNvSpPr/>
              <p:nvPr/>
            </p:nvSpPr>
            <p:spPr>
              <a:xfrm>
                <a:off x="4383543" y="4028572"/>
                <a:ext cx="122242" cy="53565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F0D9DC9-2FD7-47AF-BB59-267499DBB619}"/>
                  </a:ext>
                </a:extLst>
              </p:cNvPr>
              <p:cNvSpPr/>
              <p:nvPr/>
            </p:nvSpPr>
            <p:spPr>
              <a:xfrm>
                <a:off x="4383127" y="4028572"/>
                <a:ext cx="65930" cy="53565"/>
              </a:xfrm>
              <a:prstGeom prst="rect">
                <a:avLst/>
              </a:prstGeom>
              <a:solidFill>
                <a:schemeClr val="tx1"/>
              </a:solidFill>
              <a:ln w="12700" cap="sq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</p:grpSp>
      <p:pic>
        <p:nvPicPr>
          <p:cNvPr id="57345" name="Picture 1" descr="C:\Users\hodder\AppData\Local\Temp\ConnectorClipboard6642601632577203171\image16378601587510.png">
            <a:extLst>
              <a:ext uri="{FF2B5EF4-FFF2-40B4-BE49-F238E27FC236}">
                <a16:creationId xmlns:a16="http://schemas.microsoft.com/office/drawing/2014/main" id="{1B5D877A-FFE8-44DB-BB22-F7AFDF1F5C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0"/>
          <a:stretch/>
        </p:blipFill>
        <p:spPr bwMode="auto">
          <a:xfrm>
            <a:off x="0" y="2849658"/>
            <a:ext cx="5237978" cy="400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9504116"/>
              </p:ext>
            </p:extLst>
          </p:nvPr>
        </p:nvGraphicFramePr>
        <p:xfrm>
          <a:off x="653814" y="3039648"/>
          <a:ext cx="690624" cy="304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68" name="Equation" r:id="rId6" imgW="863280" imgH="380880" progId="Equation.DSMT4">
                  <p:embed/>
                </p:oleObj>
              </mc:Choice>
              <mc:Fallback>
                <p:oleObj name="Equation" r:id="rId6" imgW="863280" imgH="380880" progId="Equation.DSMT4">
                  <p:embed/>
                  <p:pic>
                    <p:nvPicPr>
                      <p:cNvPr id="5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814" y="3039648"/>
                        <a:ext cx="690624" cy="30470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A056A692-0796-44B1-8F1F-E000DC24AE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9191824"/>
              </p:ext>
            </p:extLst>
          </p:nvPr>
        </p:nvGraphicFramePr>
        <p:xfrm>
          <a:off x="4778667" y="6412619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69" name="Equation" r:id="rId8" imgW="266400" imgH="266400" progId="Equation.DSMT4">
                  <p:embed/>
                </p:oleObj>
              </mc:Choice>
              <mc:Fallback>
                <p:oleObj name="Equation" r:id="rId8" imgW="266400" imgH="266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78667" y="6412619"/>
                        <a:ext cx="266700" cy="2667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6" name="Group 35">
            <a:extLst>
              <a:ext uri="{FF2B5EF4-FFF2-40B4-BE49-F238E27FC236}">
                <a16:creationId xmlns:a16="http://schemas.microsoft.com/office/drawing/2014/main" id="{C63522C1-B320-4A82-AF56-4BB7F1EE07EC}"/>
              </a:ext>
            </a:extLst>
          </p:cNvPr>
          <p:cNvGrpSpPr/>
          <p:nvPr/>
        </p:nvGrpSpPr>
        <p:grpSpPr>
          <a:xfrm>
            <a:off x="500691" y="930275"/>
            <a:ext cx="4213412" cy="1825116"/>
            <a:chOff x="-1735071" y="2031526"/>
            <a:chExt cx="4213412" cy="1825116"/>
          </a:xfrm>
        </p:grpSpPr>
        <p:sp>
          <p:nvSpPr>
            <p:cNvPr id="37" name="Line 19">
              <a:extLst>
                <a:ext uri="{FF2B5EF4-FFF2-40B4-BE49-F238E27FC236}">
                  <a16:creationId xmlns:a16="http://schemas.microsoft.com/office/drawing/2014/main" id="{5FA9D63B-785B-417B-9A31-8CA18CDC2DA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17985" y="2568103"/>
              <a:ext cx="0" cy="128853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8" name="Line 11">
              <a:extLst>
                <a:ext uri="{FF2B5EF4-FFF2-40B4-BE49-F238E27FC236}">
                  <a16:creationId xmlns:a16="http://schemas.microsoft.com/office/drawing/2014/main" id="{B7BFC2F5-CD6C-42A3-A603-3D1E9EEC75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-1364409" y="2572872"/>
              <a:ext cx="298239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95C4DF2-52DF-4AF3-B59D-44A8F5F6CE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815133" y="2439805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0137949A-A897-48A6-8AA4-37930EA628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952" y="2439805"/>
              <a:ext cx="766128" cy="28733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" name="Line 16">
              <a:extLst>
                <a:ext uri="{FF2B5EF4-FFF2-40B4-BE49-F238E27FC236}">
                  <a16:creationId xmlns:a16="http://schemas.microsoft.com/office/drawing/2014/main" id="{CF3D6969-F987-42CC-BEDD-5A368A362D5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-1365995" y="3856642"/>
              <a:ext cx="29839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43" name="Object 42">
              <a:extLst>
                <a:ext uri="{FF2B5EF4-FFF2-40B4-BE49-F238E27FC236}">
                  <a16:creationId xmlns:a16="http://schemas.microsoft.com/office/drawing/2014/main" id="{9424DD1E-AB9C-48E3-875E-98782BEA6AA0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-565578" y="2100699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970" name="Equation" r:id="rId10" imgW="266400" imgH="266400" progId="Equation.DSMT4">
                    <p:embed/>
                  </p:oleObj>
                </mc:Choice>
                <mc:Fallback>
                  <p:oleObj name="Equation" r:id="rId10" imgW="266400" imgH="266400" progId="Equation.DSMT4">
                    <p:embed/>
                    <p:pic>
                      <p:nvPicPr>
                        <p:cNvPr id="183" name="Object 18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565578" y="2100699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4" name="Object 43">
              <a:extLst>
                <a:ext uri="{FF2B5EF4-FFF2-40B4-BE49-F238E27FC236}">
                  <a16:creationId xmlns:a16="http://schemas.microsoft.com/office/drawing/2014/main" id="{5F4599E2-2719-4DCF-B020-9B7D847155E6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772861469"/>
                </p:ext>
              </p:extLst>
            </p:nvPr>
          </p:nvGraphicFramePr>
          <p:xfrm>
            <a:off x="313763" y="2031526"/>
            <a:ext cx="6350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971" name="Equation" r:id="rId12" imgW="634680" imgH="380880" progId="Equation.DSMT4">
                    <p:embed/>
                  </p:oleObj>
                </mc:Choice>
                <mc:Fallback>
                  <p:oleObj name="Equation" r:id="rId12" imgW="634680" imgH="380880" progId="Equation.DSMT4">
                    <p:embed/>
                    <p:pic>
                      <p:nvPicPr>
                        <p:cNvPr id="184" name="Object 18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3763" y="2031526"/>
                          <a:ext cx="6350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Object 44">
              <a:extLst>
                <a:ext uri="{FF2B5EF4-FFF2-40B4-BE49-F238E27FC236}">
                  <a16:creationId xmlns:a16="http://schemas.microsoft.com/office/drawing/2014/main" id="{46033AE7-2250-4F1F-991C-F1A49F8A9D1C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2148141" y="3010149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972" name="Equation" r:id="rId14" imgW="330120" imgH="380880" progId="Equation.DSMT4">
                    <p:embed/>
                  </p:oleObj>
                </mc:Choice>
                <mc:Fallback>
                  <p:oleObj name="Equation" r:id="rId14" imgW="330120" imgH="380880" progId="Equation.DSMT4">
                    <p:embed/>
                    <p:pic>
                      <p:nvPicPr>
                        <p:cNvPr id="185" name="Object 18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48141" y="3010149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57E1B9B1-D0FB-4B32-9576-AADEE01F543A}"/>
                </a:ext>
              </a:extLst>
            </p:cNvPr>
            <p:cNvSpPr/>
            <p:nvPr/>
          </p:nvSpPr>
          <p:spPr>
            <a:xfrm>
              <a:off x="1275467" y="2879189"/>
              <a:ext cx="679566" cy="679566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022A25F0-BB0B-4854-8C3A-85597C581328}"/>
                </a:ext>
              </a:extLst>
            </p:cNvPr>
            <p:cNvCxnSpPr/>
            <p:nvPr/>
          </p:nvCxnSpPr>
          <p:spPr>
            <a:xfrm rot="16200000">
              <a:off x="-1129067" y="2414916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8" name="Object 47">
              <a:extLst>
                <a:ext uri="{FF2B5EF4-FFF2-40B4-BE49-F238E27FC236}">
                  <a16:creationId xmlns:a16="http://schemas.microsoft.com/office/drawing/2014/main" id="{BEDEAAC1-4C87-4D1D-B992-E24FFA4B38A2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-1240900" y="2137529"/>
            <a:ext cx="2032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973" name="Equation" r:id="rId16" imgW="203040" imgH="330120" progId="Equation.DSMT4">
                    <p:embed/>
                  </p:oleObj>
                </mc:Choice>
                <mc:Fallback>
                  <p:oleObj name="Equation" r:id="rId16" imgW="203040" imgH="330120" progId="Equation.DSMT4">
                    <p:embed/>
                    <p:pic>
                      <p:nvPicPr>
                        <p:cNvPr id="188" name="Object 18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1240900" y="2137529"/>
                          <a:ext cx="2032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496254E4-0E90-401F-AC6C-279CC5BD05AB}"/>
                </a:ext>
              </a:extLst>
            </p:cNvPr>
            <p:cNvCxnSpPr/>
            <p:nvPr/>
          </p:nvCxnSpPr>
          <p:spPr>
            <a:xfrm>
              <a:off x="-1361469" y="2686628"/>
              <a:ext cx="0" cy="1075747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50" name="Object 49">
              <a:extLst>
                <a:ext uri="{FF2B5EF4-FFF2-40B4-BE49-F238E27FC236}">
                  <a16:creationId xmlns:a16="http://schemas.microsoft.com/office/drawing/2014/main" id="{1D793852-B19D-45E2-9DFB-B6FCEABE728A}"/>
                </a:ext>
              </a:extLst>
            </p:cNvPr>
            <p:cNvGraphicFramePr>
              <a:graphicFrameLocks/>
            </p:cNvGraphicFramePr>
            <p:nvPr/>
          </p:nvGraphicFramePr>
          <p:xfrm>
            <a:off x="-1735071" y="3033515"/>
            <a:ext cx="2667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0974" name="Equation" r:id="rId18" imgW="266400" imgH="330120" progId="Equation.DSMT4">
                    <p:embed/>
                  </p:oleObj>
                </mc:Choice>
                <mc:Fallback>
                  <p:oleObj name="Equation" r:id="rId18" imgW="266400" imgH="330120" progId="Equation.DSMT4">
                    <p:embed/>
                    <p:pic>
                      <p:nvPicPr>
                        <p:cNvPr id="190" name="Object 18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1735071" y="3033515"/>
                          <a:ext cx="2667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B114AD0E-6BEB-46B6-99AD-D6324675FD86}"/>
                </a:ext>
              </a:extLst>
            </p:cNvPr>
            <p:cNvCxnSpPr/>
            <p:nvPr/>
          </p:nvCxnSpPr>
          <p:spPr>
            <a:xfrm>
              <a:off x="2074436" y="2900466"/>
              <a:ext cx="0" cy="68357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7344" name="Object 57343">
            <a:extLst>
              <a:ext uri="{FF2B5EF4-FFF2-40B4-BE49-F238E27FC236}">
                <a16:creationId xmlns:a16="http://schemas.microsoft.com/office/drawing/2014/main" id="{50745225-84D4-42D4-9D6D-E1D81DCE84D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7285901"/>
              </p:ext>
            </p:extLst>
          </p:nvPr>
        </p:nvGraphicFramePr>
        <p:xfrm>
          <a:off x="2835464" y="6333343"/>
          <a:ext cx="419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75" name="Equation" r:id="rId20" imgW="419040" imgH="380880" progId="Equation.DSMT4">
                  <p:embed/>
                </p:oleObj>
              </mc:Choice>
              <mc:Fallback>
                <p:oleObj name="Equation" r:id="rId20" imgW="41904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835464" y="6333343"/>
                        <a:ext cx="4191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46" name="Object 57345">
            <a:extLst>
              <a:ext uri="{FF2B5EF4-FFF2-40B4-BE49-F238E27FC236}">
                <a16:creationId xmlns:a16="http://schemas.microsoft.com/office/drawing/2014/main" id="{F38F66F7-C875-4AE2-8A24-49D6F318A4F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9763760"/>
              </p:ext>
            </p:extLst>
          </p:nvPr>
        </p:nvGraphicFramePr>
        <p:xfrm>
          <a:off x="2438906" y="6333343"/>
          <a:ext cx="444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76" name="Equation" r:id="rId22" imgW="444240" imgH="380880" progId="Equation.DSMT4">
                  <p:embed/>
                </p:oleObj>
              </mc:Choice>
              <mc:Fallback>
                <p:oleObj name="Equation" r:id="rId22" imgW="44424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2438906" y="6333343"/>
                        <a:ext cx="4445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47" name="Object 57346">
            <a:extLst>
              <a:ext uri="{FF2B5EF4-FFF2-40B4-BE49-F238E27FC236}">
                <a16:creationId xmlns:a16="http://schemas.microsoft.com/office/drawing/2014/main" id="{74CC1297-FBD8-48A1-BED7-5CA93574C2A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8131718"/>
              </p:ext>
            </p:extLst>
          </p:nvPr>
        </p:nvGraphicFramePr>
        <p:xfrm>
          <a:off x="2055048" y="6333343"/>
          <a:ext cx="431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77" name="Equation" r:id="rId24" imgW="431640" imgH="380880" progId="Equation.DSMT4">
                  <p:embed/>
                </p:oleObj>
              </mc:Choice>
              <mc:Fallback>
                <p:oleObj name="Equation" r:id="rId24" imgW="43164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2055048" y="6333343"/>
                        <a:ext cx="4318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7349" name="Straight Connector 57348">
            <a:extLst>
              <a:ext uri="{FF2B5EF4-FFF2-40B4-BE49-F238E27FC236}">
                <a16:creationId xmlns:a16="http://schemas.microsoft.com/office/drawing/2014/main" id="{6CAAAA25-C503-4C11-94E5-FC5BDA54285F}"/>
              </a:ext>
            </a:extLst>
          </p:cNvPr>
          <p:cNvCxnSpPr/>
          <p:nvPr/>
        </p:nvCxnSpPr>
        <p:spPr>
          <a:xfrm>
            <a:off x="2287383" y="4233374"/>
            <a:ext cx="0" cy="2179245"/>
          </a:xfrm>
          <a:prstGeom prst="line">
            <a:avLst/>
          </a:prstGeom>
          <a:ln w="95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451BA9C2-4EE3-4EFF-9AE2-83A61D65EE53}"/>
              </a:ext>
            </a:extLst>
          </p:cNvPr>
          <p:cNvCxnSpPr/>
          <p:nvPr/>
        </p:nvCxnSpPr>
        <p:spPr>
          <a:xfrm>
            <a:off x="2570978" y="4233374"/>
            <a:ext cx="0" cy="2179245"/>
          </a:xfrm>
          <a:prstGeom prst="line">
            <a:avLst/>
          </a:prstGeom>
          <a:ln w="95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2DADD192-C975-4296-8E26-34E703641B9D}"/>
              </a:ext>
            </a:extLst>
          </p:cNvPr>
          <p:cNvCxnSpPr/>
          <p:nvPr/>
        </p:nvCxnSpPr>
        <p:spPr>
          <a:xfrm>
            <a:off x="2856728" y="4233374"/>
            <a:ext cx="0" cy="2179245"/>
          </a:xfrm>
          <a:prstGeom prst="line">
            <a:avLst/>
          </a:prstGeom>
          <a:ln w="95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7350" name="Object 57349">
            <a:extLst>
              <a:ext uri="{FF2B5EF4-FFF2-40B4-BE49-F238E27FC236}">
                <a16:creationId xmlns:a16="http://schemas.microsoft.com/office/drawing/2014/main" id="{8F957DBF-F552-4D23-A3F2-9853C46690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5491397"/>
              </p:ext>
            </p:extLst>
          </p:nvPr>
        </p:nvGraphicFramePr>
        <p:xfrm>
          <a:off x="4215732" y="6333343"/>
          <a:ext cx="330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78" name="Equation" r:id="rId26" imgW="330120" imgH="380880" progId="Equation.DSMT4">
                  <p:embed/>
                </p:oleObj>
              </mc:Choice>
              <mc:Fallback>
                <p:oleObj name="Equation" r:id="rId26" imgW="33012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4215732" y="6333343"/>
                        <a:ext cx="3302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51" name="Object 57350">
            <a:extLst>
              <a:ext uri="{FF2B5EF4-FFF2-40B4-BE49-F238E27FC236}">
                <a16:creationId xmlns:a16="http://schemas.microsoft.com/office/drawing/2014/main" id="{FBCFE311-6D73-4DA9-8524-5C8F9F0A44F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994080"/>
              </p:ext>
            </p:extLst>
          </p:nvPr>
        </p:nvGraphicFramePr>
        <p:xfrm>
          <a:off x="3749164" y="6333343"/>
          <a:ext cx="330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79" name="Equation" r:id="rId28" imgW="330120" imgH="380880" progId="Equation.DSMT4">
                  <p:embed/>
                </p:oleObj>
              </mc:Choice>
              <mc:Fallback>
                <p:oleObj name="Equation" r:id="rId28" imgW="33012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3749164" y="6333343"/>
                        <a:ext cx="3302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52" name="Object 57351">
            <a:extLst>
              <a:ext uri="{FF2B5EF4-FFF2-40B4-BE49-F238E27FC236}">
                <a16:creationId xmlns:a16="http://schemas.microsoft.com/office/drawing/2014/main" id="{8F4C94BC-A08E-4111-8A1C-F363F1DBC7C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2191336"/>
              </p:ext>
            </p:extLst>
          </p:nvPr>
        </p:nvGraphicFramePr>
        <p:xfrm>
          <a:off x="3292088" y="6333343"/>
          <a:ext cx="330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80" name="Equation" r:id="rId30" imgW="330120" imgH="380880" progId="Equation.DSMT4">
                  <p:embed/>
                </p:oleObj>
              </mc:Choice>
              <mc:Fallback>
                <p:oleObj name="Equation" r:id="rId30" imgW="33012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3292088" y="6333343"/>
                        <a:ext cx="3302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55" name="Object 57354">
            <a:extLst>
              <a:ext uri="{FF2B5EF4-FFF2-40B4-BE49-F238E27FC236}">
                <a16:creationId xmlns:a16="http://schemas.microsoft.com/office/drawing/2014/main" id="{FFC0B8FD-2C69-48B9-8A14-7FF2D7F4FBC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7116135"/>
              </p:ext>
            </p:extLst>
          </p:nvPr>
        </p:nvGraphicFramePr>
        <p:xfrm>
          <a:off x="3323838" y="4849908"/>
          <a:ext cx="266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81" name="Equation" r:id="rId32" imgW="266400" imgH="380880" progId="Equation.DSMT4">
                  <p:embed/>
                </p:oleObj>
              </mc:Choice>
              <mc:Fallback>
                <p:oleObj name="Equation" r:id="rId32" imgW="26640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3323838" y="4849908"/>
                        <a:ext cx="2667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56" name="Object 57355">
            <a:extLst>
              <a:ext uri="{FF2B5EF4-FFF2-40B4-BE49-F238E27FC236}">
                <a16:creationId xmlns:a16="http://schemas.microsoft.com/office/drawing/2014/main" id="{025F0C06-9A09-4C2B-9CF3-659B2429E1F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5997431"/>
              </p:ext>
            </p:extLst>
          </p:nvPr>
        </p:nvGraphicFramePr>
        <p:xfrm>
          <a:off x="3122029" y="5172525"/>
          <a:ext cx="292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82" name="Equation" r:id="rId34" imgW="291960" imgH="380880" progId="Equation.DSMT4">
                  <p:embed/>
                </p:oleObj>
              </mc:Choice>
              <mc:Fallback>
                <p:oleObj name="Equation" r:id="rId34" imgW="29196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5"/>
                      <a:stretch>
                        <a:fillRect/>
                      </a:stretch>
                    </p:blipFill>
                    <p:spPr>
                      <a:xfrm>
                        <a:off x="3122029" y="5172525"/>
                        <a:ext cx="2921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57" name="Object 57356">
            <a:extLst>
              <a:ext uri="{FF2B5EF4-FFF2-40B4-BE49-F238E27FC236}">
                <a16:creationId xmlns:a16="http://schemas.microsoft.com/office/drawing/2014/main" id="{E2A5CC47-23D0-4CD8-831D-8839A05D715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7667189"/>
              </p:ext>
            </p:extLst>
          </p:nvPr>
        </p:nvGraphicFramePr>
        <p:xfrm>
          <a:off x="2936875" y="5508625"/>
          <a:ext cx="279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83" name="Equation" r:id="rId36" imgW="279360" imgH="380880" progId="Equation.DSMT4">
                  <p:embed/>
                </p:oleObj>
              </mc:Choice>
              <mc:Fallback>
                <p:oleObj name="Equation" r:id="rId36" imgW="27936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2936875" y="5508625"/>
                        <a:ext cx="2794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58" name="Object 57357">
            <a:extLst>
              <a:ext uri="{FF2B5EF4-FFF2-40B4-BE49-F238E27FC236}">
                <a16:creationId xmlns:a16="http://schemas.microsoft.com/office/drawing/2014/main" id="{171EF4E3-FDBC-4FA9-9FF2-72A9176B4E7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3745865"/>
              </p:ext>
            </p:extLst>
          </p:nvPr>
        </p:nvGraphicFramePr>
        <p:xfrm>
          <a:off x="3199732" y="3396835"/>
          <a:ext cx="1346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84" name="Equation" r:id="rId38" imgW="1346040" imgH="380880" progId="Equation.DSMT4">
                  <p:embed/>
                </p:oleObj>
              </mc:Choice>
              <mc:Fallback>
                <p:oleObj name="Equation" r:id="rId38" imgW="134604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9"/>
                      <a:stretch>
                        <a:fillRect/>
                      </a:stretch>
                    </p:blipFill>
                    <p:spPr>
                      <a:xfrm>
                        <a:off x="3199732" y="3396835"/>
                        <a:ext cx="13462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9" name="Picture 68">
            <a:extLst>
              <a:ext uri="{FF2B5EF4-FFF2-40B4-BE49-F238E27FC236}">
                <a16:creationId xmlns:a16="http://schemas.microsoft.com/office/drawing/2014/main" id="{CFD35E7E-89D2-4646-8512-3B6B3C977727}"/>
              </a:ext>
            </a:extLst>
          </p:cNvPr>
          <p:cNvPicPr>
            <a:picLocks noChangeAspect="1"/>
          </p:cNvPicPr>
          <p:nvPr/>
        </p:nvPicPr>
        <p:blipFill rotWithShape="1">
          <a:blip r:embed="rId40"/>
          <a:srcRect t="11010"/>
          <a:stretch/>
        </p:blipFill>
        <p:spPr>
          <a:xfrm>
            <a:off x="5488215" y="2781021"/>
            <a:ext cx="3560079" cy="3025191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2B596C72-0707-405D-BB68-D37235BF1B93}"/>
              </a:ext>
            </a:extLst>
          </p:cNvPr>
          <p:cNvPicPr>
            <a:picLocks noChangeAspect="1"/>
          </p:cNvPicPr>
          <p:nvPr/>
        </p:nvPicPr>
        <p:blipFill rotWithShape="1">
          <a:blip r:embed="rId41"/>
          <a:srcRect l="24740" t="34799" r="2415" b="28425"/>
          <a:stretch/>
        </p:blipFill>
        <p:spPr>
          <a:xfrm>
            <a:off x="5483429" y="5181601"/>
            <a:ext cx="3568293" cy="157476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9255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Picture 1" descr="C:\Users\hodder\AppData\Local\Temp\ConnectorClipboard6642601632577203171\image16378601587510.png">
            <a:extLst>
              <a:ext uri="{FF2B5EF4-FFF2-40B4-BE49-F238E27FC236}">
                <a16:creationId xmlns:a16="http://schemas.microsoft.com/office/drawing/2014/main" id="{23AF691B-2C5E-4A05-94AD-41889D485A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96" t="5526" b="8494"/>
          <a:stretch/>
        </p:blipFill>
        <p:spPr bwMode="auto">
          <a:xfrm>
            <a:off x="27805" y="3123239"/>
            <a:ext cx="4811465" cy="3439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9" name="Line 29">
            <a:extLst>
              <a:ext uri="{FF2B5EF4-FFF2-40B4-BE49-F238E27FC236}">
                <a16:creationId xmlns:a16="http://schemas.microsoft.com/office/drawing/2014/main" id="{F64B963D-1326-416A-8EFB-ABE9FAEA1DB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077326" y="4006946"/>
            <a:ext cx="511970" cy="1101247"/>
          </a:xfrm>
          <a:prstGeom prst="line">
            <a:avLst/>
          </a:prstGeom>
          <a:noFill/>
          <a:ln w="15875">
            <a:solidFill>
              <a:schemeClr val="accent5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6" name="Group 5"/>
          <p:cNvGrpSpPr/>
          <p:nvPr/>
        </p:nvGrpSpPr>
        <p:grpSpPr>
          <a:xfrm>
            <a:off x="3165777" y="339803"/>
            <a:ext cx="5569995" cy="2388130"/>
            <a:chOff x="3102402" y="781786"/>
            <a:chExt cx="5569995" cy="2388130"/>
          </a:xfrm>
        </p:grpSpPr>
        <p:grpSp>
          <p:nvGrpSpPr>
            <p:cNvPr id="11" name="Group 10"/>
            <p:cNvGrpSpPr/>
            <p:nvPr/>
          </p:nvGrpSpPr>
          <p:grpSpPr>
            <a:xfrm>
              <a:off x="7689912" y="1486262"/>
              <a:ext cx="982485" cy="982487"/>
              <a:chOff x="4284703" y="3893769"/>
              <a:chExt cx="324000" cy="324000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4284703" y="3893769"/>
                <a:ext cx="324000" cy="324000"/>
                <a:chOff x="2866763" y="3267000"/>
                <a:chExt cx="324000" cy="324000"/>
              </a:xfrm>
            </p:grpSpPr>
            <p:sp>
              <p:nvSpPr>
                <p:cNvPr id="15" name="Oval 14"/>
                <p:cNvSpPr/>
                <p:nvPr/>
              </p:nvSpPr>
              <p:spPr>
                <a:xfrm>
                  <a:off x="2866763" y="3267000"/>
                  <a:ext cx="324000" cy="324000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  <p:sp>
              <p:nvSpPr>
                <p:cNvPr id="16" name="Oval 15"/>
                <p:cNvSpPr/>
                <p:nvPr/>
              </p:nvSpPr>
              <p:spPr>
                <a:xfrm>
                  <a:off x="2908256" y="3307288"/>
                  <a:ext cx="241015" cy="243425"/>
                </a:xfrm>
                <a:prstGeom prst="ellipse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 sz="1200"/>
                </a:p>
              </p:txBody>
            </p:sp>
          </p:grpSp>
          <p:sp>
            <p:nvSpPr>
              <p:cNvPr id="13" name="Rectangle 12"/>
              <p:cNvSpPr/>
              <p:nvPr/>
            </p:nvSpPr>
            <p:spPr>
              <a:xfrm>
                <a:off x="4383543" y="4028572"/>
                <a:ext cx="122242" cy="53565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4383127" y="4028572"/>
                <a:ext cx="65930" cy="53565"/>
              </a:xfrm>
              <a:prstGeom prst="rect">
                <a:avLst/>
              </a:prstGeom>
              <a:solidFill>
                <a:schemeClr val="tx1"/>
              </a:solidFill>
              <a:ln w="12700" cap="sq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" name="Line 54"/>
            <p:cNvSpPr>
              <a:spLocks noChangeShapeType="1"/>
            </p:cNvSpPr>
            <p:nvPr/>
          </p:nvSpPr>
          <p:spPr bwMode="auto">
            <a:xfrm rot="16200000">
              <a:off x="6453101" y="525008"/>
              <a:ext cx="0" cy="25120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9" name="Line 58"/>
            <p:cNvSpPr>
              <a:spLocks noChangeShapeType="1"/>
            </p:cNvSpPr>
            <p:nvPr/>
          </p:nvSpPr>
          <p:spPr bwMode="auto">
            <a:xfrm>
              <a:off x="3815663" y="819888"/>
              <a:ext cx="310669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0" name="Line 94"/>
            <p:cNvSpPr>
              <a:spLocks noChangeShapeType="1"/>
            </p:cNvSpPr>
            <p:nvPr/>
          </p:nvSpPr>
          <p:spPr bwMode="auto">
            <a:xfrm rot="16200000">
              <a:off x="6880638" y="1181733"/>
              <a:ext cx="0" cy="16177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1" name="Line 96"/>
            <p:cNvSpPr>
              <a:spLocks noChangeShapeType="1"/>
            </p:cNvSpPr>
            <p:nvPr/>
          </p:nvSpPr>
          <p:spPr bwMode="auto">
            <a:xfrm rot="16200000">
              <a:off x="7314240" y="1817950"/>
              <a:ext cx="0" cy="78977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6634164" y="952048"/>
              <a:ext cx="500167" cy="674288"/>
              <a:chOff x="1303742" y="4178300"/>
              <a:chExt cx="500167" cy="674288"/>
            </a:xfrm>
          </p:grpSpPr>
          <p:sp>
            <p:nvSpPr>
              <p:cNvPr id="23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24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25" name="Straight Connector 24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Group 38"/>
            <p:cNvGrpSpPr/>
            <p:nvPr/>
          </p:nvGrpSpPr>
          <p:grpSpPr>
            <a:xfrm>
              <a:off x="6634164" y="2372940"/>
              <a:ext cx="500167" cy="674288"/>
              <a:chOff x="1303742" y="4178300"/>
              <a:chExt cx="500167" cy="674288"/>
            </a:xfrm>
          </p:grpSpPr>
          <p:sp>
            <p:nvSpPr>
              <p:cNvPr id="40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41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42" name="Straight Connector 41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Group 54"/>
            <p:cNvGrpSpPr/>
            <p:nvPr/>
          </p:nvGrpSpPr>
          <p:grpSpPr>
            <a:xfrm>
              <a:off x="5784849" y="952048"/>
              <a:ext cx="500167" cy="674288"/>
              <a:chOff x="1303742" y="4178300"/>
              <a:chExt cx="500167" cy="674288"/>
            </a:xfrm>
          </p:grpSpPr>
          <p:sp>
            <p:nvSpPr>
              <p:cNvPr id="56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57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58" name="Straight Connector 57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Straight Connector 67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Straight Connector 68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Straight Connector 69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1" name="Group 70"/>
            <p:cNvGrpSpPr/>
            <p:nvPr/>
          </p:nvGrpSpPr>
          <p:grpSpPr>
            <a:xfrm>
              <a:off x="5784849" y="2372940"/>
              <a:ext cx="500167" cy="674288"/>
              <a:chOff x="1303742" y="4178300"/>
              <a:chExt cx="500167" cy="674288"/>
            </a:xfrm>
          </p:grpSpPr>
          <p:sp>
            <p:nvSpPr>
              <p:cNvPr id="72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73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74" name="Straight Connector 73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7" name="Group 86"/>
            <p:cNvGrpSpPr/>
            <p:nvPr/>
          </p:nvGrpSpPr>
          <p:grpSpPr>
            <a:xfrm>
              <a:off x="4910134" y="952048"/>
              <a:ext cx="500167" cy="674288"/>
              <a:chOff x="1303742" y="4178300"/>
              <a:chExt cx="500167" cy="674288"/>
            </a:xfrm>
          </p:grpSpPr>
          <p:sp>
            <p:nvSpPr>
              <p:cNvPr id="88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89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90" name="Straight Connector 89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Straight Connector 95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Connector 96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3" name="Group 102"/>
            <p:cNvGrpSpPr/>
            <p:nvPr/>
          </p:nvGrpSpPr>
          <p:grpSpPr>
            <a:xfrm>
              <a:off x="4910134" y="2372940"/>
              <a:ext cx="500167" cy="674288"/>
              <a:chOff x="1303742" y="4178300"/>
              <a:chExt cx="500167" cy="674288"/>
            </a:xfrm>
          </p:grpSpPr>
          <p:sp>
            <p:nvSpPr>
              <p:cNvPr id="104" name="AutoShape 65"/>
              <p:cNvSpPr>
                <a:spLocks noChangeArrowheads="1"/>
              </p:cNvSpPr>
              <p:nvPr/>
            </p:nvSpPr>
            <p:spPr bwMode="auto">
              <a:xfrm>
                <a:off x="1672905" y="4450653"/>
                <a:ext cx="120486" cy="125811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CH"/>
              </a:p>
            </p:txBody>
          </p:sp>
          <p:sp>
            <p:nvSpPr>
              <p:cNvPr id="105" name="Line 66"/>
              <p:cNvSpPr>
                <a:spLocks noChangeShapeType="1"/>
              </p:cNvSpPr>
              <p:nvPr/>
            </p:nvSpPr>
            <p:spPr bwMode="auto">
              <a:xfrm>
                <a:off x="1662387" y="4450653"/>
                <a:ext cx="141522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  <p:cxnSp>
            <p:nvCxnSpPr>
              <p:cNvPr id="106" name="Straight Connector 105"/>
              <p:cNvCxnSpPr/>
              <p:nvPr/>
            </p:nvCxnSpPr>
            <p:spPr>
              <a:xfrm>
                <a:off x="1448202" y="4312840"/>
                <a:ext cx="0" cy="404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>
                <a:off x="1303742" y="4514849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/>
              <p:cNvCxnSpPr/>
              <p:nvPr/>
            </p:nvCxnSpPr>
            <p:spPr>
              <a:xfrm>
                <a:off x="1499002" y="4274739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/>
              <p:cNvCxnSpPr/>
              <p:nvPr/>
            </p:nvCxnSpPr>
            <p:spPr>
              <a:xfrm>
                <a:off x="1499002" y="4450653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Connector 109"/>
              <p:cNvCxnSpPr/>
              <p:nvPr/>
            </p:nvCxnSpPr>
            <p:spPr>
              <a:xfrm>
                <a:off x="1499002" y="4626568"/>
                <a:ext cx="0" cy="1258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Connector 110"/>
              <p:cNvCxnSpPr/>
              <p:nvPr/>
            </p:nvCxnSpPr>
            <p:spPr>
              <a:xfrm>
                <a:off x="1499002" y="4689473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111"/>
              <p:cNvCxnSpPr/>
              <p:nvPr/>
            </p:nvCxnSpPr>
            <p:spPr>
              <a:xfrm>
                <a:off x="1499002" y="4513558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/>
              <p:cNvCxnSpPr/>
              <p:nvPr/>
            </p:nvCxnSpPr>
            <p:spPr>
              <a:xfrm>
                <a:off x="1499002" y="4337644"/>
                <a:ext cx="9484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/>
              <p:cNvCxnSpPr/>
              <p:nvPr/>
            </p:nvCxnSpPr>
            <p:spPr>
              <a:xfrm>
                <a:off x="1590675" y="4178300"/>
                <a:ext cx="0" cy="16311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/>
              <p:cNvCxnSpPr/>
              <p:nvPr/>
            </p:nvCxnSpPr>
            <p:spPr>
              <a:xfrm>
                <a:off x="1590675" y="4513558"/>
                <a:ext cx="0" cy="3390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>
              <a:xfrm>
                <a:off x="1733550" y="4274739"/>
                <a:ext cx="0" cy="47764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>
              <a:xfrm>
                <a:off x="1592663" y="4749204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>
                <a:off x="1590675" y="4280493"/>
                <a:ext cx="1408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9" name="Line 58"/>
            <p:cNvSpPr>
              <a:spLocks noChangeShapeType="1"/>
            </p:cNvSpPr>
            <p:nvPr/>
          </p:nvSpPr>
          <p:spPr bwMode="auto">
            <a:xfrm flipV="1">
              <a:off x="5197067" y="1616810"/>
              <a:ext cx="0" cy="7561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20" name="Line 58"/>
            <p:cNvSpPr>
              <a:spLocks noChangeShapeType="1"/>
            </p:cNvSpPr>
            <p:nvPr/>
          </p:nvSpPr>
          <p:spPr bwMode="auto">
            <a:xfrm flipV="1">
              <a:off x="6071782" y="1626336"/>
              <a:ext cx="0" cy="7561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21" name="Line 58"/>
            <p:cNvSpPr>
              <a:spLocks noChangeShapeType="1"/>
            </p:cNvSpPr>
            <p:nvPr/>
          </p:nvSpPr>
          <p:spPr bwMode="auto">
            <a:xfrm flipV="1">
              <a:off x="6921097" y="1616810"/>
              <a:ext cx="0" cy="75613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22" name="Line 58"/>
            <p:cNvSpPr>
              <a:spLocks noChangeShapeType="1"/>
            </p:cNvSpPr>
            <p:nvPr/>
          </p:nvSpPr>
          <p:spPr bwMode="auto">
            <a:xfrm flipV="1">
              <a:off x="5197067" y="818300"/>
              <a:ext cx="0" cy="13374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23" name="Line 58"/>
            <p:cNvSpPr>
              <a:spLocks noChangeShapeType="1"/>
            </p:cNvSpPr>
            <p:nvPr/>
          </p:nvSpPr>
          <p:spPr bwMode="auto">
            <a:xfrm flipV="1">
              <a:off x="6071782" y="818299"/>
              <a:ext cx="0" cy="1337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24" name="Line 58"/>
            <p:cNvSpPr>
              <a:spLocks noChangeShapeType="1"/>
            </p:cNvSpPr>
            <p:nvPr/>
          </p:nvSpPr>
          <p:spPr bwMode="auto">
            <a:xfrm flipV="1">
              <a:off x="6921097" y="818299"/>
              <a:ext cx="0" cy="13374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25" name="Line 58"/>
            <p:cNvSpPr>
              <a:spLocks noChangeShapeType="1"/>
            </p:cNvSpPr>
            <p:nvPr/>
          </p:nvSpPr>
          <p:spPr bwMode="auto">
            <a:xfrm flipV="1">
              <a:off x="5197067" y="3047228"/>
              <a:ext cx="0" cy="863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26" name="Line 58"/>
            <p:cNvSpPr>
              <a:spLocks noChangeShapeType="1"/>
            </p:cNvSpPr>
            <p:nvPr/>
          </p:nvSpPr>
          <p:spPr bwMode="auto">
            <a:xfrm flipV="1">
              <a:off x="6071782" y="3047227"/>
              <a:ext cx="0" cy="863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27" name="Line 58"/>
            <p:cNvSpPr>
              <a:spLocks noChangeShapeType="1"/>
            </p:cNvSpPr>
            <p:nvPr/>
          </p:nvSpPr>
          <p:spPr bwMode="auto">
            <a:xfrm flipV="1">
              <a:off x="6921097" y="3047228"/>
              <a:ext cx="0" cy="8636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28" name="Line 58"/>
            <p:cNvSpPr>
              <a:spLocks noChangeShapeType="1"/>
            </p:cNvSpPr>
            <p:nvPr/>
          </p:nvSpPr>
          <p:spPr bwMode="auto">
            <a:xfrm>
              <a:off x="3815663" y="3136892"/>
              <a:ext cx="310669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29" name="Line 58"/>
            <p:cNvSpPr>
              <a:spLocks noChangeShapeType="1"/>
            </p:cNvSpPr>
            <p:nvPr/>
          </p:nvSpPr>
          <p:spPr bwMode="auto">
            <a:xfrm flipV="1">
              <a:off x="4286814" y="825385"/>
              <a:ext cx="0" cy="10742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oval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30" name="Line 58"/>
            <p:cNvSpPr>
              <a:spLocks noChangeShapeType="1"/>
            </p:cNvSpPr>
            <p:nvPr/>
          </p:nvSpPr>
          <p:spPr bwMode="auto">
            <a:xfrm flipH="1" flipV="1">
              <a:off x="4040443" y="1899680"/>
              <a:ext cx="49274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31" name="Line 58"/>
            <p:cNvSpPr>
              <a:spLocks noChangeShapeType="1"/>
            </p:cNvSpPr>
            <p:nvPr/>
          </p:nvSpPr>
          <p:spPr bwMode="auto">
            <a:xfrm flipH="1" flipV="1">
              <a:off x="4040443" y="1990588"/>
              <a:ext cx="49274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32" name="Line 58"/>
            <p:cNvSpPr>
              <a:spLocks noChangeShapeType="1"/>
            </p:cNvSpPr>
            <p:nvPr/>
          </p:nvSpPr>
          <p:spPr bwMode="auto">
            <a:xfrm flipV="1">
              <a:off x="4286814" y="1997593"/>
              <a:ext cx="0" cy="11359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oval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33" name="Oval 132"/>
            <p:cNvSpPr>
              <a:spLocks noChangeAspect="1"/>
            </p:cNvSpPr>
            <p:nvPr/>
          </p:nvSpPr>
          <p:spPr>
            <a:xfrm>
              <a:off x="3783474" y="781786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4" name="Oval 133"/>
            <p:cNvSpPr>
              <a:spLocks noChangeAspect="1"/>
            </p:cNvSpPr>
            <p:nvPr/>
          </p:nvSpPr>
          <p:spPr>
            <a:xfrm>
              <a:off x="3788615" y="3097916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138" name="Line 58"/>
            <p:cNvSpPr>
              <a:spLocks noChangeShapeType="1"/>
            </p:cNvSpPr>
            <p:nvPr/>
          </p:nvSpPr>
          <p:spPr bwMode="auto">
            <a:xfrm>
              <a:off x="3102402" y="972176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39" name="Line 58"/>
            <p:cNvSpPr>
              <a:spLocks noChangeShapeType="1"/>
            </p:cNvSpPr>
            <p:nvPr/>
          </p:nvSpPr>
          <p:spPr bwMode="auto">
            <a:xfrm>
              <a:off x="3267089" y="1046605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0" name="Line 58"/>
            <p:cNvSpPr>
              <a:spLocks noChangeShapeType="1"/>
            </p:cNvSpPr>
            <p:nvPr/>
          </p:nvSpPr>
          <p:spPr bwMode="auto">
            <a:xfrm>
              <a:off x="3102402" y="1242491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1" name="Line 58"/>
            <p:cNvSpPr>
              <a:spLocks noChangeShapeType="1"/>
            </p:cNvSpPr>
            <p:nvPr/>
          </p:nvSpPr>
          <p:spPr bwMode="auto">
            <a:xfrm>
              <a:off x="3267089" y="1316920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2" name="Line 58"/>
            <p:cNvSpPr>
              <a:spLocks noChangeShapeType="1"/>
            </p:cNvSpPr>
            <p:nvPr/>
          </p:nvSpPr>
          <p:spPr bwMode="auto">
            <a:xfrm>
              <a:off x="3102402" y="1512806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3" name="Line 58"/>
            <p:cNvSpPr>
              <a:spLocks noChangeShapeType="1"/>
            </p:cNvSpPr>
            <p:nvPr/>
          </p:nvSpPr>
          <p:spPr bwMode="auto">
            <a:xfrm>
              <a:off x="3267089" y="1587235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4" name="Line 58"/>
            <p:cNvSpPr>
              <a:spLocks noChangeShapeType="1"/>
            </p:cNvSpPr>
            <p:nvPr/>
          </p:nvSpPr>
          <p:spPr bwMode="auto">
            <a:xfrm>
              <a:off x="3102402" y="1783121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5" name="Line 58"/>
            <p:cNvSpPr>
              <a:spLocks noChangeShapeType="1"/>
            </p:cNvSpPr>
            <p:nvPr/>
          </p:nvSpPr>
          <p:spPr bwMode="auto">
            <a:xfrm>
              <a:off x="3267089" y="1857550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6" name="Line 58"/>
            <p:cNvSpPr>
              <a:spLocks noChangeShapeType="1"/>
            </p:cNvSpPr>
            <p:nvPr/>
          </p:nvSpPr>
          <p:spPr bwMode="auto">
            <a:xfrm>
              <a:off x="3372402" y="1046605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7" name="Line 58"/>
            <p:cNvSpPr>
              <a:spLocks noChangeShapeType="1"/>
            </p:cNvSpPr>
            <p:nvPr/>
          </p:nvSpPr>
          <p:spPr bwMode="auto">
            <a:xfrm>
              <a:off x="3372402" y="1311475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8" name="Line 58"/>
            <p:cNvSpPr>
              <a:spLocks noChangeShapeType="1"/>
            </p:cNvSpPr>
            <p:nvPr/>
          </p:nvSpPr>
          <p:spPr bwMode="auto">
            <a:xfrm>
              <a:off x="3372402" y="159101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49" name="Line 58"/>
            <p:cNvSpPr>
              <a:spLocks noChangeShapeType="1"/>
            </p:cNvSpPr>
            <p:nvPr/>
          </p:nvSpPr>
          <p:spPr bwMode="auto">
            <a:xfrm>
              <a:off x="3372402" y="1855884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0" name="Line 58"/>
            <p:cNvSpPr>
              <a:spLocks noChangeShapeType="1"/>
            </p:cNvSpPr>
            <p:nvPr/>
          </p:nvSpPr>
          <p:spPr bwMode="auto">
            <a:xfrm>
              <a:off x="3372402" y="825385"/>
              <a:ext cx="0" cy="14679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1" name="Line 58"/>
            <p:cNvSpPr>
              <a:spLocks noChangeShapeType="1"/>
            </p:cNvSpPr>
            <p:nvPr/>
          </p:nvSpPr>
          <p:spPr bwMode="auto">
            <a:xfrm>
              <a:off x="3372402" y="825385"/>
              <a:ext cx="42629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2" name="Line 58"/>
            <p:cNvSpPr>
              <a:spLocks noChangeShapeType="1"/>
            </p:cNvSpPr>
            <p:nvPr/>
          </p:nvSpPr>
          <p:spPr bwMode="auto">
            <a:xfrm>
              <a:off x="3381079" y="3135448"/>
              <a:ext cx="4023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3" name="Line 58"/>
            <p:cNvSpPr>
              <a:spLocks noChangeShapeType="1"/>
            </p:cNvSpPr>
            <p:nvPr/>
          </p:nvSpPr>
          <p:spPr bwMode="auto">
            <a:xfrm>
              <a:off x="3111079" y="2051769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4" name="Line 58"/>
            <p:cNvSpPr>
              <a:spLocks noChangeShapeType="1"/>
            </p:cNvSpPr>
            <p:nvPr/>
          </p:nvSpPr>
          <p:spPr bwMode="auto">
            <a:xfrm>
              <a:off x="3275766" y="2126198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5" name="Line 58"/>
            <p:cNvSpPr>
              <a:spLocks noChangeShapeType="1"/>
            </p:cNvSpPr>
            <p:nvPr/>
          </p:nvSpPr>
          <p:spPr bwMode="auto">
            <a:xfrm>
              <a:off x="3111079" y="2322084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6" name="Line 58"/>
            <p:cNvSpPr>
              <a:spLocks noChangeShapeType="1"/>
            </p:cNvSpPr>
            <p:nvPr/>
          </p:nvSpPr>
          <p:spPr bwMode="auto">
            <a:xfrm>
              <a:off x="3275766" y="2396513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7" name="Line 58"/>
            <p:cNvSpPr>
              <a:spLocks noChangeShapeType="1"/>
            </p:cNvSpPr>
            <p:nvPr/>
          </p:nvSpPr>
          <p:spPr bwMode="auto">
            <a:xfrm>
              <a:off x="3111079" y="2592399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8" name="Line 58"/>
            <p:cNvSpPr>
              <a:spLocks noChangeShapeType="1"/>
            </p:cNvSpPr>
            <p:nvPr/>
          </p:nvSpPr>
          <p:spPr bwMode="auto">
            <a:xfrm>
              <a:off x="3275766" y="2666828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59" name="Line 58"/>
            <p:cNvSpPr>
              <a:spLocks noChangeShapeType="1"/>
            </p:cNvSpPr>
            <p:nvPr/>
          </p:nvSpPr>
          <p:spPr bwMode="auto">
            <a:xfrm>
              <a:off x="3111079" y="2862714"/>
              <a:ext cx="540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0" name="Line 58"/>
            <p:cNvSpPr>
              <a:spLocks noChangeShapeType="1"/>
            </p:cNvSpPr>
            <p:nvPr/>
          </p:nvSpPr>
          <p:spPr bwMode="auto">
            <a:xfrm>
              <a:off x="3275766" y="2937143"/>
              <a:ext cx="21062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1" name="Line 58"/>
            <p:cNvSpPr>
              <a:spLocks noChangeShapeType="1"/>
            </p:cNvSpPr>
            <p:nvPr/>
          </p:nvSpPr>
          <p:spPr bwMode="auto">
            <a:xfrm>
              <a:off x="3381079" y="2126198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2" name="Line 58"/>
            <p:cNvSpPr>
              <a:spLocks noChangeShapeType="1"/>
            </p:cNvSpPr>
            <p:nvPr/>
          </p:nvSpPr>
          <p:spPr bwMode="auto">
            <a:xfrm>
              <a:off x="3381079" y="2391068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3" name="Line 58"/>
            <p:cNvSpPr>
              <a:spLocks noChangeShapeType="1"/>
            </p:cNvSpPr>
            <p:nvPr/>
          </p:nvSpPr>
          <p:spPr bwMode="auto">
            <a:xfrm>
              <a:off x="3381079" y="2670607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4" name="Line 58"/>
            <p:cNvSpPr>
              <a:spLocks noChangeShapeType="1"/>
            </p:cNvSpPr>
            <p:nvPr/>
          </p:nvSpPr>
          <p:spPr bwMode="auto">
            <a:xfrm>
              <a:off x="3381079" y="2935477"/>
              <a:ext cx="0" cy="19588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pSp>
        <p:nvGrpSpPr>
          <p:cNvPr id="170" name="Group 169"/>
          <p:cNvGrpSpPr/>
          <p:nvPr/>
        </p:nvGrpSpPr>
        <p:grpSpPr>
          <a:xfrm>
            <a:off x="4132413" y="3807335"/>
            <a:ext cx="4947329" cy="2143150"/>
            <a:chOff x="-1735071" y="2031420"/>
            <a:chExt cx="4213412" cy="1825222"/>
          </a:xfrm>
        </p:grpSpPr>
        <p:sp>
          <p:nvSpPr>
            <p:cNvPr id="171" name="Line 19"/>
            <p:cNvSpPr>
              <a:spLocks noChangeShapeType="1"/>
            </p:cNvSpPr>
            <p:nvPr/>
          </p:nvSpPr>
          <p:spPr bwMode="auto">
            <a:xfrm>
              <a:off x="1617985" y="2568103"/>
              <a:ext cx="0" cy="128853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2" name="Line 11"/>
            <p:cNvSpPr>
              <a:spLocks noChangeShapeType="1"/>
            </p:cNvSpPr>
            <p:nvPr/>
          </p:nvSpPr>
          <p:spPr bwMode="auto">
            <a:xfrm>
              <a:off x="-1364409" y="2572872"/>
              <a:ext cx="298239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3" name="Rectangle 172"/>
            <p:cNvSpPr>
              <a:spLocks noChangeArrowheads="1"/>
            </p:cNvSpPr>
            <p:nvPr/>
          </p:nvSpPr>
          <p:spPr bwMode="auto">
            <a:xfrm>
              <a:off x="-815133" y="2439805"/>
              <a:ext cx="76612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" name="Rectangle 173"/>
            <p:cNvSpPr>
              <a:spLocks noChangeArrowheads="1"/>
            </p:cNvSpPr>
            <p:nvPr/>
          </p:nvSpPr>
          <p:spPr bwMode="auto">
            <a:xfrm>
              <a:off x="245952" y="2439805"/>
              <a:ext cx="766128" cy="28733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" name="Line 16"/>
            <p:cNvSpPr>
              <a:spLocks noChangeShapeType="1"/>
            </p:cNvSpPr>
            <p:nvPr/>
          </p:nvSpPr>
          <p:spPr bwMode="auto">
            <a:xfrm>
              <a:off x="-1365995" y="3856642"/>
              <a:ext cx="29839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176" name="Object 175"/>
            <p:cNvGraphicFramePr>
              <a:graphicFrameLocks/>
            </p:cNvGraphicFramePr>
            <p:nvPr/>
          </p:nvGraphicFramePr>
          <p:xfrm>
            <a:off x="-565578" y="2100699"/>
            <a:ext cx="266700" cy="266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898" name="Equation" r:id="rId5" imgW="266400" imgH="266400" progId="Equation.DSMT4">
                    <p:embed/>
                  </p:oleObj>
                </mc:Choice>
                <mc:Fallback>
                  <p:oleObj name="Equation" r:id="rId5" imgW="266400" imgH="266400" progId="Equation.DSMT4">
                    <p:embed/>
                    <p:pic>
                      <p:nvPicPr>
                        <p:cNvPr id="176" name="Object 17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565578" y="2100699"/>
                          <a:ext cx="266700" cy="2667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7" name="Object 176"/>
            <p:cNvGraphicFramePr>
              <a:graphicFrameLocks/>
            </p:cNvGraphicFramePr>
            <p:nvPr/>
          </p:nvGraphicFramePr>
          <p:xfrm>
            <a:off x="274890" y="2031420"/>
            <a:ext cx="711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899" name="Equation" r:id="rId7" imgW="711000" imgH="380880" progId="Equation.DSMT4">
                    <p:embed/>
                  </p:oleObj>
                </mc:Choice>
                <mc:Fallback>
                  <p:oleObj name="Equation" r:id="rId7" imgW="711000" imgH="380880" progId="Equation.DSMT4">
                    <p:embed/>
                    <p:pic>
                      <p:nvPicPr>
                        <p:cNvPr id="177" name="Object 17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4890" y="2031420"/>
                          <a:ext cx="711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8" name="Object 177"/>
            <p:cNvGraphicFramePr>
              <a:graphicFrameLocks/>
            </p:cNvGraphicFramePr>
            <p:nvPr/>
          </p:nvGraphicFramePr>
          <p:xfrm>
            <a:off x="2148141" y="3010149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900" name="Equation" r:id="rId9" imgW="330120" imgH="380880" progId="Equation.DSMT4">
                    <p:embed/>
                  </p:oleObj>
                </mc:Choice>
                <mc:Fallback>
                  <p:oleObj name="Equation" r:id="rId9" imgW="330120" imgH="380880" progId="Equation.DSMT4">
                    <p:embed/>
                    <p:pic>
                      <p:nvPicPr>
                        <p:cNvPr id="178" name="Object 17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48141" y="3010149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9" name="Oval 178"/>
            <p:cNvSpPr/>
            <p:nvPr/>
          </p:nvSpPr>
          <p:spPr>
            <a:xfrm>
              <a:off x="1275467" y="2879189"/>
              <a:ext cx="679566" cy="679566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80" name="Straight Arrow Connector 179"/>
            <p:cNvCxnSpPr/>
            <p:nvPr/>
          </p:nvCxnSpPr>
          <p:spPr>
            <a:xfrm rot="16200000">
              <a:off x="-1129067" y="2414916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81" name="Object 180"/>
            <p:cNvGraphicFramePr>
              <a:graphicFrameLocks/>
            </p:cNvGraphicFramePr>
            <p:nvPr/>
          </p:nvGraphicFramePr>
          <p:xfrm>
            <a:off x="-1240900" y="2137529"/>
            <a:ext cx="2032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901" name="Equation" r:id="rId11" imgW="203040" imgH="330120" progId="Equation.DSMT4">
                    <p:embed/>
                  </p:oleObj>
                </mc:Choice>
                <mc:Fallback>
                  <p:oleObj name="Equation" r:id="rId11" imgW="203040" imgH="330120" progId="Equation.DSMT4">
                    <p:embed/>
                    <p:pic>
                      <p:nvPicPr>
                        <p:cNvPr id="181" name="Object 18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1240900" y="2137529"/>
                          <a:ext cx="2032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82" name="Straight Arrow Connector 181"/>
            <p:cNvCxnSpPr/>
            <p:nvPr/>
          </p:nvCxnSpPr>
          <p:spPr>
            <a:xfrm>
              <a:off x="-1361469" y="2686628"/>
              <a:ext cx="0" cy="1075747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83" name="Object 182"/>
            <p:cNvGraphicFramePr>
              <a:graphicFrameLocks/>
            </p:cNvGraphicFramePr>
            <p:nvPr/>
          </p:nvGraphicFramePr>
          <p:xfrm>
            <a:off x="-1735071" y="3033515"/>
            <a:ext cx="266700" cy="33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902" name="Equation" r:id="rId13" imgW="266400" imgH="330120" progId="Equation.DSMT4">
                    <p:embed/>
                  </p:oleObj>
                </mc:Choice>
                <mc:Fallback>
                  <p:oleObj name="Equation" r:id="rId13" imgW="266400" imgH="330120" progId="Equation.DSMT4">
                    <p:embed/>
                    <p:pic>
                      <p:nvPicPr>
                        <p:cNvPr id="183" name="Object 18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1735071" y="3033515"/>
                          <a:ext cx="266700" cy="330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84" name="Straight Arrow Connector 183"/>
            <p:cNvCxnSpPr/>
            <p:nvPr/>
          </p:nvCxnSpPr>
          <p:spPr>
            <a:xfrm>
              <a:off x="2074436" y="2900466"/>
              <a:ext cx="0" cy="68357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5" name="TextBox 184"/>
          <p:cNvSpPr txBox="1"/>
          <p:nvPr/>
        </p:nvSpPr>
        <p:spPr>
          <a:xfrm>
            <a:off x="968497" y="1041483"/>
            <a:ext cx="2050561" cy="923330"/>
          </a:xfrm>
          <a:prstGeom prst="rect">
            <a:avLst/>
          </a:prstGeom>
          <a:noFill/>
          <a:ln w="19050">
            <a:noFill/>
          </a:ln>
        </p:spPr>
        <p:txBody>
          <a:bodyPr wrap="none" rtlCol="0">
            <a:spAutoFit/>
          </a:bodyPr>
          <a:lstStyle/>
          <a:p>
            <a:r>
              <a:rPr lang="fr-CH"/>
              <a:t>U</a:t>
            </a:r>
            <a:r>
              <a:rPr lang="fr-CH" baseline="-25000"/>
              <a:t>1DC</a:t>
            </a:r>
            <a:r>
              <a:rPr lang="fr-CH"/>
              <a:t> = 450 VDC</a:t>
            </a:r>
          </a:p>
          <a:p>
            <a:r>
              <a:rPr lang="fr-CH"/>
              <a:t>U</a:t>
            </a:r>
            <a:r>
              <a:rPr lang="fr-CH" baseline="-25000"/>
              <a:t>2DC</a:t>
            </a:r>
            <a:r>
              <a:rPr lang="fr-CH"/>
              <a:t> = 400 VDC</a:t>
            </a:r>
          </a:p>
          <a:p>
            <a:r>
              <a:rPr lang="fr-CH"/>
              <a:t>U</a:t>
            </a:r>
            <a:r>
              <a:rPr lang="fr-CH" baseline="-25000"/>
              <a:t>3DC</a:t>
            </a:r>
            <a:r>
              <a:rPr lang="fr-CH"/>
              <a:t> = 350 VDC</a:t>
            </a:r>
          </a:p>
        </p:txBody>
      </p:sp>
      <p:sp>
        <p:nvSpPr>
          <p:cNvPr id="186" name="Freeform 185"/>
          <p:cNvSpPr/>
          <p:nvPr/>
        </p:nvSpPr>
        <p:spPr>
          <a:xfrm>
            <a:off x="2470576" y="4304357"/>
            <a:ext cx="2253064" cy="1856187"/>
          </a:xfrm>
          <a:custGeom>
            <a:avLst/>
            <a:gdLst>
              <a:gd name="connsiteX0" fmla="*/ 0 w 3979817"/>
              <a:gd name="connsiteY0" fmla="*/ 0 h 2307771"/>
              <a:gd name="connsiteX1" fmla="*/ 1584960 w 3979817"/>
              <a:gd name="connsiteY1" fmla="*/ 1550125 h 2307771"/>
              <a:gd name="connsiteX2" fmla="*/ 3979817 w 3979817"/>
              <a:gd name="connsiteY2" fmla="*/ 2307771 h 2307771"/>
              <a:gd name="connsiteX0" fmla="*/ 0 w 3979817"/>
              <a:gd name="connsiteY0" fmla="*/ 0 h 2307771"/>
              <a:gd name="connsiteX1" fmla="*/ 1584960 w 3979817"/>
              <a:gd name="connsiteY1" fmla="*/ 1550125 h 2307771"/>
              <a:gd name="connsiteX2" fmla="*/ 3979817 w 3979817"/>
              <a:gd name="connsiteY2" fmla="*/ 2307771 h 2307771"/>
              <a:gd name="connsiteX0" fmla="*/ 0 w 3979817"/>
              <a:gd name="connsiteY0" fmla="*/ 0 h 2307771"/>
              <a:gd name="connsiteX1" fmla="*/ 1584960 w 3979817"/>
              <a:gd name="connsiteY1" fmla="*/ 1550125 h 2307771"/>
              <a:gd name="connsiteX2" fmla="*/ 3979817 w 3979817"/>
              <a:gd name="connsiteY2" fmla="*/ 2307771 h 2307771"/>
              <a:gd name="connsiteX0" fmla="*/ 0 w 3979817"/>
              <a:gd name="connsiteY0" fmla="*/ 0 h 2307771"/>
              <a:gd name="connsiteX1" fmla="*/ 1584960 w 3979817"/>
              <a:gd name="connsiteY1" fmla="*/ 1550125 h 2307771"/>
              <a:gd name="connsiteX2" fmla="*/ 3979817 w 3979817"/>
              <a:gd name="connsiteY2" fmla="*/ 2307771 h 2307771"/>
              <a:gd name="connsiteX0" fmla="*/ 0 w 3979817"/>
              <a:gd name="connsiteY0" fmla="*/ 0 h 2307771"/>
              <a:gd name="connsiteX1" fmla="*/ 1524000 w 3979817"/>
              <a:gd name="connsiteY1" fmla="*/ 1532708 h 2307771"/>
              <a:gd name="connsiteX2" fmla="*/ 3979817 w 3979817"/>
              <a:gd name="connsiteY2" fmla="*/ 2307771 h 2307771"/>
              <a:gd name="connsiteX0" fmla="*/ 0 w 3979817"/>
              <a:gd name="connsiteY0" fmla="*/ 0 h 2307771"/>
              <a:gd name="connsiteX1" fmla="*/ 1524000 w 3979817"/>
              <a:gd name="connsiteY1" fmla="*/ 1532708 h 2307771"/>
              <a:gd name="connsiteX2" fmla="*/ 3979817 w 3979817"/>
              <a:gd name="connsiteY2" fmla="*/ 2307771 h 2307771"/>
              <a:gd name="connsiteX0" fmla="*/ 0 w 3979817"/>
              <a:gd name="connsiteY0" fmla="*/ 0 h 2307771"/>
              <a:gd name="connsiteX1" fmla="*/ 1524000 w 3979817"/>
              <a:gd name="connsiteY1" fmla="*/ 1532708 h 2307771"/>
              <a:gd name="connsiteX2" fmla="*/ 3979817 w 3979817"/>
              <a:gd name="connsiteY2" fmla="*/ 2307771 h 2307771"/>
              <a:gd name="connsiteX0" fmla="*/ 0 w 3979817"/>
              <a:gd name="connsiteY0" fmla="*/ 0 h 2307771"/>
              <a:gd name="connsiteX1" fmla="*/ 1524000 w 3979817"/>
              <a:gd name="connsiteY1" fmla="*/ 1532708 h 2307771"/>
              <a:gd name="connsiteX2" fmla="*/ 3979817 w 3979817"/>
              <a:gd name="connsiteY2" fmla="*/ 2307771 h 2307771"/>
              <a:gd name="connsiteX0" fmla="*/ 0 w 3979817"/>
              <a:gd name="connsiteY0" fmla="*/ 0 h 2307771"/>
              <a:gd name="connsiteX1" fmla="*/ 1524000 w 3979817"/>
              <a:gd name="connsiteY1" fmla="*/ 1532708 h 2307771"/>
              <a:gd name="connsiteX2" fmla="*/ 3979817 w 3979817"/>
              <a:gd name="connsiteY2" fmla="*/ 2307771 h 2307771"/>
              <a:gd name="connsiteX0" fmla="*/ 0 w 3979817"/>
              <a:gd name="connsiteY0" fmla="*/ 0 h 2307771"/>
              <a:gd name="connsiteX1" fmla="*/ 1524000 w 3979817"/>
              <a:gd name="connsiteY1" fmla="*/ 1532708 h 2307771"/>
              <a:gd name="connsiteX2" fmla="*/ 3979817 w 3979817"/>
              <a:gd name="connsiteY2" fmla="*/ 2307771 h 2307771"/>
              <a:gd name="connsiteX0" fmla="*/ 0 w 2746538"/>
              <a:gd name="connsiteY0" fmla="*/ 0 h 2456880"/>
              <a:gd name="connsiteX1" fmla="*/ 1524000 w 2746538"/>
              <a:gd name="connsiteY1" fmla="*/ 1532708 h 2456880"/>
              <a:gd name="connsiteX2" fmla="*/ 2746538 w 2746538"/>
              <a:gd name="connsiteY2" fmla="*/ 2456880 h 2456880"/>
              <a:gd name="connsiteX0" fmla="*/ 0 w 2746538"/>
              <a:gd name="connsiteY0" fmla="*/ 0 h 2456880"/>
              <a:gd name="connsiteX1" fmla="*/ 1524000 w 2746538"/>
              <a:gd name="connsiteY1" fmla="*/ 1532708 h 2456880"/>
              <a:gd name="connsiteX2" fmla="*/ 2746538 w 2746538"/>
              <a:gd name="connsiteY2" fmla="*/ 2456880 h 2456880"/>
              <a:gd name="connsiteX0" fmla="*/ 0 w 3421214"/>
              <a:gd name="connsiteY0" fmla="*/ 0 h 2488832"/>
              <a:gd name="connsiteX1" fmla="*/ 1524000 w 3421214"/>
              <a:gd name="connsiteY1" fmla="*/ 1532708 h 2488832"/>
              <a:gd name="connsiteX2" fmla="*/ 3421214 w 3421214"/>
              <a:gd name="connsiteY2" fmla="*/ 2488832 h 2488832"/>
              <a:gd name="connsiteX0" fmla="*/ 0 w 3421214"/>
              <a:gd name="connsiteY0" fmla="*/ 0 h 2488832"/>
              <a:gd name="connsiteX1" fmla="*/ 1524000 w 3421214"/>
              <a:gd name="connsiteY1" fmla="*/ 1532708 h 2488832"/>
              <a:gd name="connsiteX2" fmla="*/ 3421214 w 3421214"/>
              <a:gd name="connsiteY2" fmla="*/ 2488832 h 2488832"/>
              <a:gd name="connsiteX0" fmla="*/ 0 w 3421214"/>
              <a:gd name="connsiteY0" fmla="*/ 0 h 2488832"/>
              <a:gd name="connsiteX1" fmla="*/ 1524000 w 3421214"/>
              <a:gd name="connsiteY1" fmla="*/ 1532708 h 2488832"/>
              <a:gd name="connsiteX2" fmla="*/ 3421214 w 3421214"/>
              <a:gd name="connsiteY2" fmla="*/ 2488832 h 2488832"/>
              <a:gd name="connsiteX0" fmla="*/ 0 w 3421214"/>
              <a:gd name="connsiteY0" fmla="*/ 0 h 2488832"/>
              <a:gd name="connsiteX1" fmla="*/ 1524000 w 3421214"/>
              <a:gd name="connsiteY1" fmla="*/ 1532708 h 2488832"/>
              <a:gd name="connsiteX2" fmla="*/ 3421214 w 3421214"/>
              <a:gd name="connsiteY2" fmla="*/ 2488832 h 2488832"/>
              <a:gd name="connsiteX0" fmla="*/ 0 w 3435723"/>
              <a:gd name="connsiteY0" fmla="*/ 0 h 2307772"/>
              <a:gd name="connsiteX1" fmla="*/ 1524000 w 3435723"/>
              <a:gd name="connsiteY1" fmla="*/ 1532708 h 2307772"/>
              <a:gd name="connsiteX2" fmla="*/ 3435723 w 3435723"/>
              <a:gd name="connsiteY2" fmla="*/ 2307772 h 2307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35723" h="2307772">
                <a:moveTo>
                  <a:pt x="0" y="0"/>
                </a:moveTo>
                <a:cubicBezTo>
                  <a:pt x="460828" y="582748"/>
                  <a:pt x="951380" y="1148079"/>
                  <a:pt x="1524000" y="1532708"/>
                </a:cubicBezTo>
                <a:cubicBezTo>
                  <a:pt x="2096620" y="1917337"/>
                  <a:pt x="2504655" y="2078661"/>
                  <a:pt x="3435723" y="2307772"/>
                </a:cubicBezTo>
              </a:path>
            </a:pathLst>
          </a:cu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187" name="Object 186"/>
          <p:cNvGraphicFramePr>
            <a:graphicFrameLocks noChangeAspect="1"/>
          </p:cNvGraphicFramePr>
          <p:nvPr/>
        </p:nvGraphicFramePr>
        <p:xfrm>
          <a:off x="261398" y="3103640"/>
          <a:ext cx="690624" cy="304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03" name="Equation" r:id="rId15" imgW="863280" imgH="380880" progId="Equation.DSMT4">
                  <p:embed/>
                </p:oleObj>
              </mc:Choice>
              <mc:Fallback>
                <p:oleObj name="Equation" r:id="rId15" imgW="863280" imgH="380880" progId="Equation.DSMT4">
                  <p:embed/>
                  <p:pic>
                    <p:nvPicPr>
                      <p:cNvPr id="187" name="Object 186"/>
                      <p:cNvPicPr>
                        <a:picLocks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398" y="3103640"/>
                        <a:ext cx="690624" cy="30470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31</a:t>
            </a:fld>
            <a:endParaRPr lang="fr-CH"/>
          </a:p>
        </p:txBody>
      </p:sp>
      <p:graphicFrame>
        <p:nvGraphicFramePr>
          <p:cNvPr id="190" name="Object 189">
            <a:extLst>
              <a:ext uri="{FF2B5EF4-FFF2-40B4-BE49-F238E27FC236}">
                <a16:creationId xmlns:a16="http://schemas.microsoft.com/office/drawing/2014/main" id="{9F620D4E-ED7F-4168-AC43-435A7129F61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305300" y="6501375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04" name="Equation" r:id="rId17" imgW="266400" imgH="266400" progId="Equation.DSMT4">
                  <p:embed/>
                </p:oleObj>
              </mc:Choice>
              <mc:Fallback>
                <p:oleObj name="Equation" r:id="rId17" imgW="266400" imgH="266400" progId="Equation.DSMT4">
                  <p:embed/>
                  <p:pic>
                    <p:nvPicPr>
                      <p:cNvPr id="190" name="Object 189">
                        <a:extLst>
                          <a:ext uri="{FF2B5EF4-FFF2-40B4-BE49-F238E27FC236}">
                            <a16:creationId xmlns:a16="http://schemas.microsoft.com/office/drawing/2014/main" id="{9F620D4E-ED7F-4168-AC43-435A7129F61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305300" y="6501375"/>
                        <a:ext cx="266700" cy="2667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2" name="Object 191">
            <a:extLst>
              <a:ext uri="{FF2B5EF4-FFF2-40B4-BE49-F238E27FC236}">
                <a16:creationId xmlns:a16="http://schemas.microsoft.com/office/drawing/2014/main" id="{3CF04CB5-79E1-4591-B508-7053FFAB908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5397" y="3590452"/>
          <a:ext cx="1346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05" name="Equation" r:id="rId19" imgW="1346040" imgH="380880" progId="Equation.DSMT4">
                  <p:embed/>
                </p:oleObj>
              </mc:Choice>
              <mc:Fallback>
                <p:oleObj name="Equation" r:id="rId19" imgW="1346040" imgH="380880" progId="Equation.DSMT4">
                  <p:embed/>
                  <p:pic>
                    <p:nvPicPr>
                      <p:cNvPr id="192" name="Object 191">
                        <a:extLst>
                          <a:ext uri="{FF2B5EF4-FFF2-40B4-BE49-F238E27FC236}">
                            <a16:creationId xmlns:a16="http://schemas.microsoft.com/office/drawing/2014/main" id="{3CF04CB5-79E1-4591-B508-7053FFAB90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95397" y="3590452"/>
                        <a:ext cx="13462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3" name="Line 29">
            <a:extLst>
              <a:ext uri="{FF2B5EF4-FFF2-40B4-BE49-F238E27FC236}">
                <a16:creationId xmlns:a16="http://schemas.microsoft.com/office/drawing/2014/main" id="{47C5FC13-8E18-425A-A0CC-8648AA096D0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895366" y="3430000"/>
            <a:ext cx="842459" cy="837943"/>
          </a:xfrm>
          <a:prstGeom prst="line">
            <a:avLst/>
          </a:prstGeom>
          <a:noFill/>
          <a:ln w="15875">
            <a:solidFill>
              <a:schemeClr val="accent2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94" name="Line 29">
            <a:extLst>
              <a:ext uri="{FF2B5EF4-FFF2-40B4-BE49-F238E27FC236}">
                <a16:creationId xmlns:a16="http://schemas.microsoft.com/office/drawing/2014/main" id="{AFC5714C-DFE3-40DC-AFF8-8883DE28550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181224" y="3459663"/>
            <a:ext cx="730679" cy="812300"/>
          </a:xfrm>
          <a:prstGeom prst="line">
            <a:avLst/>
          </a:prstGeom>
          <a:noFill/>
          <a:ln w="15875">
            <a:solidFill>
              <a:schemeClr val="accent2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95" name="Line 29">
            <a:extLst>
              <a:ext uri="{FF2B5EF4-FFF2-40B4-BE49-F238E27FC236}">
                <a16:creationId xmlns:a16="http://schemas.microsoft.com/office/drawing/2014/main" id="{72E71C5B-0DD2-4E5D-91F1-5F363DA359C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41702" y="3430001"/>
            <a:ext cx="634890" cy="868181"/>
          </a:xfrm>
          <a:prstGeom prst="line">
            <a:avLst/>
          </a:prstGeom>
          <a:noFill/>
          <a:ln w="15875">
            <a:solidFill>
              <a:schemeClr val="accent2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id="{1FB11B1D-6AA3-447F-8C2D-3778574525CA}"/>
              </a:ext>
            </a:extLst>
          </p:cNvPr>
          <p:cNvSpPr txBox="1"/>
          <p:nvPr/>
        </p:nvSpPr>
        <p:spPr>
          <a:xfrm>
            <a:off x="2231984" y="3139711"/>
            <a:ext cx="1560042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fr-CH" sz="1600"/>
              <a:t>Corner speed</a:t>
            </a: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5B6F46A6-C78C-4BD5-AD9F-051CF033C606}"/>
              </a:ext>
            </a:extLst>
          </p:cNvPr>
          <p:cNvSpPr txBox="1"/>
          <p:nvPr/>
        </p:nvSpPr>
        <p:spPr>
          <a:xfrm>
            <a:off x="2711297" y="4016335"/>
            <a:ext cx="1632050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fr-CH" sz="1400"/>
              <a:t>Défluxage</a:t>
            </a:r>
          </a:p>
          <a:p>
            <a:pPr algn="ctr"/>
            <a:r>
              <a:rPr lang="fr-CH" sz="1400"/>
              <a:t>Field weakening</a:t>
            </a:r>
          </a:p>
        </p:txBody>
      </p:sp>
    </p:spTree>
    <p:extLst>
      <p:ext uri="{BB962C8B-B14F-4D97-AF65-F5344CB8AC3E}">
        <p14:creationId xmlns:p14="http://schemas.microsoft.com/office/powerpoint/2010/main" val="413991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 animBg="1"/>
      <p:bldP spid="185" grpId="0"/>
      <p:bldP spid="186" grpId="0" animBg="1"/>
      <p:bldP spid="193" grpId="0" animBg="1"/>
      <p:bldP spid="194" grpId="0" animBg="1"/>
      <p:bldP spid="195" grpId="0" animBg="1"/>
      <p:bldP spid="196" grpId="0" animBg="1"/>
      <p:bldP spid="19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Tension induite de mouvement et</a:t>
            </a:r>
            <a:br>
              <a:rPr lang="fr-CH"/>
            </a:br>
            <a:r>
              <a:rPr lang="fr-CH"/>
              <a:t>schéma équivalent</a:t>
            </a:r>
          </a:p>
          <a:p>
            <a:r>
              <a:rPr lang="fr-CH"/>
              <a:t>Bilan de puissance et</a:t>
            </a:r>
            <a:br>
              <a:rPr lang="fr-CH"/>
            </a:br>
            <a:r>
              <a:rPr lang="fr-CH"/>
              <a:t>couple électromagnétique</a:t>
            </a:r>
          </a:p>
          <a:p>
            <a:r>
              <a:rPr lang="fr-CH"/>
              <a:t>Types de commutation et appellations</a:t>
            </a:r>
          </a:p>
          <a:p>
            <a:r>
              <a:rPr lang="fr-CH"/>
              <a:t>Caractéristique de couple</a:t>
            </a:r>
          </a:p>
          <a:p>
            <a:r>
              <a:rPr lang="fr-CH">
                <a:solidFill>
                  <a:srgbClr val="FF0000"/>
                </a:solidFill>
              </a:rPr>
              <a:t>Exemple : BMW 130i</a:t>
            </a:r>
          </a:p>
          <a:p>
            <a:endParaRPr lang="fr-CH"/>
          </a:p>
          <a:p>
            <a:endParaRPr lang="fr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87F60C-CB25-4058-9E7A-EBA3C1E59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5690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ttps://blogautomobile.fr/wp-content/uploads/2012/02/Capture-d%E2%80%99%C3%A9cran-2012-02-29-%C3%A0-22.04.04-560x375.pn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460" y="96338"/>
            <a:ext cx="5255540" cy="3519334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Title 1"/>
          <p:cNvSpPr txBox="1">
            <a:spLocks/>
          </p:cNvSpPr>
          <p:nvPr/>
        </p:nvSpPr>
        <p:spPr>
          <a:xfrm>
            <a:off x="0" y="0"/>
            <a:ext cx="8515349" cy="690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Exemple : BMW 130i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4299" y="2926857"/>
            <a:ext cx="2286000" cy="3612443"/>
            <a:chOff x="215899" y="3429000"/>
            <a:chExt cx="2057401" cy="325120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659" r="69718" b="6937"/>
            <a:stretch/>
          </p:blipFill>
          <p:spPr>
            <a:xfrm>
              <a:off x="215899" y="3505200"/>
              <a:ext cx="1396868" cy="31623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177" t="6625" b="6598"/>
            <a:stretch/>
          </p:blipFill>
          <p:spPr>
            <a:xfrm>
              <a:off x="1497262" y="3429000"/>
              <a:ext cx="776038" cy="3251200"/>
            </a:xfrm>
            <a:prstGeom prst="rect">
              <a:avLst/>
            </a:prstGeom>
          </p:spPr>
        </p:pic>
      </p:grpSp>
      <p:sp>
        <p:nvSpPr>
          <p:cNvPr id="5" name="TextBox 4"/>
          <p:cNvSpPr txBox="1"/>
          <p:nvPr/>
        </p:nvSpPr>
        <p:spPr>
          <a:xfrm>
            <a:off x="2304985" y="3208725"/>
            <a:ext cx="1253933" cy="23544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/>
              <a:t>4666 Nm</a:t>
            </a:r>
          </a:p>
          <a:p>
            <a:pPr algn="r"/>
            <a:endParaRPr lang="fr-CH" sz="700"/>
          </a:p>
          <a:p>
            <a:pPr algn="r"/>
            <a:r>
              <a:rPr lang="fr-CH"/>
              <a:t>2682 Nm</a:t>
            </a:r>
          </a:p>
          <a:p>
            <a:pPr algn="r"/>
            <a:endParaRPr lang="fr-CH" sz="700"/>
          </a:p>
          <a:p>
            <a:pPr algn="r"/>
            <a:r>
              <a:rPr lang="fr-CH"/>
              <a:t>1791 Nm</a:t>
            </a:r>
          </a:p>
          <a:p>
            <a:pPr algn="r"/>
            <a:endParaRPr lang="fr-CH" sz="700"/>
          </a:p>
          <a:p>
            <a:pPr algn="r"/>
            <a:r>
              <a:rPr lang="fr-CH"/>
              <a:t>1319 Nm</a:t>
            </a:r>
          </a:p>
          <a:p>
            <a:pPr algn="r"/>
            <a:endParaRPr lang="fr-CH" sz="700"/>
          </a:p>
          <a:p>
            <a:pPr algn="r"/>
            <a:r>
              <a:rPr lang="fr-CH"/>
              <a:t>1073 Nm</a:t>
            </a:r>
          </a:p>
          <a:p>
            <a:pPr algn="r"/>
            <a:endParaRPr lang="fr-CH" sz="700"/>
          </a:p>
          <a:p>
            <a:pPr algn="r"/>
            <a:r>
              <a:rPr lang="fr-CH"/>
              <a:t>912 Nm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26759" y="242746"/>
            <a:ext cx="7970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 sz="1200"/>
              <a:t>310 Nm</a:t>
            </a:r>
          </a:p>
        </p:txBody>
      </p:sp>
      <p:pic>
        <p:nvPicPr>
          <p:cNvPr id="14" name="Picture 13" descr="https://blogautomobile.fr/wp-content/uploads/2012/02/Capture-d%E2%80%99%C3%A9cran-2012-02-29-%C3%A0-23.11.46-560x350.png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460" y="3530599"/>
            <a:ext cx="5255540" cy="32847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33</a:t>
            </a:fld>
            <a:endParaRPr lang="fr-CH"/>
          </a:p>
        </p:txBody>
      </p:sp>
      <p:pic>
        <p:nvPicPr>
          <p:cNvPr id="13" name="Picture 12" descr="https://blogautomobile.fr/wp-content/uploads/2012/01/130i-560x326.jpg">
            <a:hlinkClick r:id="rId8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9" y="690562"/>
            <a:ext cx="3774160" cy="21971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945CDD8-3E84-4659-9698-1D0874732032}"/>
              </a:ext>
            </a:extLst>
          </p:cNvPr>
          <p:cNvSpPr/>
          <p:nvPr/>
        </p:nvSpPr>
        <p:spPr>
          <a:xfrm>
            <a:off x="114299" y="6612509"/>
            <a:ext cx="5699456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050"/>
              <a:t>Source : https://blogautomobile.fr/puissance-couple-voiture-141396</a:t>
            </a:r>
          </a:p>
        </p:txBody>
      </p:sp>
    </p:spTree>
    <p:extLst>
      <p:ext uri="{BB962C8B-B14F-4D97-AF65-F5344CB8AC3E}">
        <p14:creationId xmlns:p14="http://schemas.microsoft.com/office/powerpoint/2010/main" val="3709527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 txBox="1">
            <a:spLocks/>
          </p:cNvSpPr>
          <p:nvPr/>
        </p:nvSpPr>
        <p:spPr>
          <a:xfrm>
            <a:off x="0" y="0"/>
            <a:ext cx="8515349" cy="690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Exemple : BMW 130i</a:t>
            </a:r>
          </a:p>
        </p:txBody>
      </p:sp>
      <p:pic>
        <p:nvPicPr>
          <p:cNvPr id="7" name="Picture 6" descr="https://blogautomobile.fr/wp-content/uploads/2012/01/130i-560x326.jp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9" y="690562"/>
            <a:ext cx="3774160" cy="2197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https://blogautomobile.fr/wp-content/uploads/2012/02/Capture-d%E2%80%99%C3%A9cran-2012-02-29-%C3%A0-23.11.46-560x350.png">
            <a:hlinkClick r:id="rId5"/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460" y="3530599"/>
            <a:ext cx="5255540" cy="3284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2" descr="https://www.brusa.biz/fileadmin/template/Produkte/Antrieb/BRUSA_K_HSM1-10.18.13_doppelt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6" t="54984" r="11630" b="8444"/>
          <a:stretch/>
        </p:blipFill>
        <p:spPr bwMode="auto">
          <a:xfrm>
            <a:off x="4122180" y="340155"/>
            <a:ext cx="5021820" cy="3137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625317" y="101652"/>
            <a:ext cx="4204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/>
              <a:t>BRUSA HSM1-10.18.13 (400 VDC)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17405" y="3365516"/>
            <a:ext cx="18549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 sz="1200"/>
              <a:t>Vitesse moteur [rpm]</a:t>
            </a:r>
          </a:p>
        </p:txBody>
      </p:sp>
      <p:sp>
        <p:nvSpPr>
          <p:cNvPr id="18" name="TextBox 17"/>
          <p:cNvSpPr txBox="1"/>
          <p:nvPr/>
        </p:nvSpPr>
        <p:spPr>
          <a:xfrm rot="16200000">
            <a:off x="3440900" y="1650612"/>
            <a:ext cx="11721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 sz="1200"/>
              <a:t>Couple [Nm]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758825" y="743729"/>
            <a:ext cx="8515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 sz="1200"/>
              <a:t>385  Nm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34</a:t>
            </a:fld>
            <a:endParaRPr lang="fr-CH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8819141-4CA3-49C0-A717-613B38B68251}"/>
              </a:ext>
            </a:extLst>
          </p:cNvPr>
          <p:cNvGrpSpPr/>
          <p:nvPr/>
        </p:nvGrpSpPr>
        <p:grpSpPr>
          <a:xfrm>
            <a:off x="114299" y="2926857"/>
            <a:ext cx="2286000" cy="3612443"/>
            <a:chOff x="215899" y="3429000"/>
            <a:chExt cx="2057401" cy="3251200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54655525-D6F6-4F92-A72F-B5CEE7645C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659" r="69718" b="6937"/>
            <a:stretch/>
          </p:blipFill>
          <p:spPr>
            <a:xfrm>
              <a:off x="215899" y="3505200"/>
              <a:ext cx="1396868" cy="316230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71C231B-9CDA-4D86-8131-F341BE08AA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177" t="6625" b="6598"/>
            <a:stretch/>
          </p:blipFill>
          <p:spPr>
            <a:xfrm>
              <a:off x="1497262" y="3429000"/>
              <a:ext cx="776038" cy="3251200"/>
            </a:xfrm>
            <a:prstGeom prst="rect">
              <a:avLst/>
            </a:prstGeom>
          </p:spPr>
        </p:pic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1BB518FB-6D73-482E-8EB8-5729B8B25E72}"/>
              </a:ext>
            </a:extLst>
          </p:cNvPr>
          <p:cNvSpPr txBox="1"/>
          <p:nvPr/>
        </p:nvSpPr>
        <p:spPr>
          <a:xfrm>
            <a:off x="2304985" y="3208725"/>
            <a:ext cx="1253933" cy="23544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fr-CH"/>
              <a:t>4666 Nm</a:t>
            </a:r>
          </a:p>
          <a:p>
            <a:pPr algn="r"/>
            <a:endParaRPr lang="fr-CH" sz="700"/>
          </a:p>
          <a:p>
            <a:pPr algn="r"/>
            <a:r>
              <a:rPr lang="fr-CH"/>
              <a:t>2682 Nm</a:t>
            </a:r>
          </a:p>
          <a:p>
            <a:pPr algn="r"/>
            <a:endParaRPr lang="fr-CH" sz="700"/>
          </a:p>
          <a:p>
            <a:pPr algn="r"/>
            <a:r>
              <a:rPr lang="fr-CH"/>
              <a:t>1791 Nm</a:t>
            </a:r>
          </a:p>
          <a:p>
            <a:pPr algn="r"/>
            <a:endParaRPr lang="fr-CH" sz="700"/>
          </a:p>
          <a:p>
            <a:pPr algn="r"/>
            <a:r>
              <a:rPr lang="fr-CH"/>
              <a:t>1319 Nm</a:t>
            </a:r>
          </a:p>
          <a:p>
            <a:pPr algn="r"/>
            <a:endParaRPr lang="fr-CH" sz="700"/>
          </a:p>
          <a:p>
            <a:pPr algn="r"/>
            <a:r>
              <a:rPr lang="fr-CH"/>
              <a:t>1073 Nm</a:t>
            </a:r>
          </a:p>
          <a:p>
            <a:pPr algn="r"/>
            <a:endParaRPr lang="fr-CH" sz="700"/>
          </a:p>
          <a:p>
            <a:pPr algn="r"/>
            <a:r>
              <a:rPr lang="fr-CH"/>
              <a:t>912 Nm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A6CEDC5-FFE5-403B-AEC8-A0AE08F12B4E}"/>
              </a:ext>
            </a:extLst>
          </p:cNvPr>
          <p:cNvSpPr/>
          <p:nvPr/>
        </p:nvSpPr>
        <p:spPr>
          <a:xfrm>
            <a:off x="114299" y="6612509"/>
            <a:ext cx="5699456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050"/>
              <a:t>Source : https://blogautomobile.fr/puissance-couple-voiture-141396</a:t>
            </a:r>
          </a:p>
        </p:txBody>
      </p:sp>
    </p:spTree>
    <p:extLst>
      <p:ext uri="{BB962C8B-B14F-4D97-AF65-F5344CB8AC3E}">
        <p14:creationId xmlns:p14="http://schemas.microsoft.com/office/powerpoint/2010/main" val="48917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Exemple : BMW 130i</a:t>
            </a:r>
          </a:p>
        </p:txBody>
      </p:sp>
      <p:pic>
        <p:nvPicPr>
          <p:cNvPr id="9" name="Picture 8" descr="https://blogautomobile.fr/wp-content/uploads/2012/02/Capture-d%E2%80%99%C3%A9cran-2012-02-29-%C3%A0-23.11.46-560x350.pn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1050"/>
            <a:ext cx="9144000" cy="5715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" name="Group 7"/>
          <p:cNvGrpSpPr/>
          <p:nvPr/>
        </p:nvGrpSpPr>
        <p:grpSpPr>
          <a:xfrm>
            <a:off x="1319893" y="2981325"/>
            <a:ext cx="6376307" cy="2414493"/>
            <a:chOff x="1872343" y="1976846"/>
            <a:chExt cx="6113417" cy="3076073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1881051" y="1976846"/>
              <a:ext cx="2133600" cy="0"/>
            </a:xfrm>
            <a:prstGeom prst="line">
              <a:avLst/>
            </a:prstGeom>
            <a:ln w="57150">
              <a:solidFill>
                <a:srgbClr val="FFC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Freeform 10"/>
            <p:cNvSpPr/>
            <p:nvPr/>
          </p:nvSpPr>
          <p:spPr>
            <a:xfrm>
              <a:off x="4005942" y="1976846"/>
              <a:ext cx="3970685" cy="2237189"/>
            </a:xfrm>
            <a:custGeom>
              <a:avLst/>
              <a:gdLst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33132 w 3979817"/>
                <a:gd name="connsiteY1" fmla="*/ 1462126 h 2307771"/>
                <a:gd name="connsiteX2" fmla="*/ 3979817 w 3979817"/>
                <a:gd name="connsiteY2" fmla="*/ 2307771 h 2307771"/>
                <a:gd name="connsiteX0" fmla="*/ 0 w 3970685"/>
                <a:gd name="connsiteY0" fmla="*/ 0 h 2237189"/>
                <a:gd name="connsiteX1" fmla="*/ 1533132 w 3970685"/>
                <a:gd name="connsiteY1" fmla="*/ 1462126 h 2237189"/>
                <a:gd name="connsiteX2" fmla="*/ 3970685 w 3970685"/>
                <a:gd name="connsiteY2" fmla="*/ 2237189 h 22371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970685" h="2237189">
                  <a:moveTo>
                    <a:pt x="0" y="0"/>
                  </a:moveTo>
                  <a:cubicBezTo>
                    <a:pt x="460828" y="582748"/>
                    <a:pt x="802283" y="923671"/>
                    <a:pt x="1533132" y="1462126"/>
                  </a:cubicBezTo>
                  <a:cubicBezTo>
                    <a:pt x="2263981" y="2000581"/>
                    <a:pt x="3104908" y="2050680"/>
                    <a:pt x="3970685" y="2237189"/>
                  </a:cubicBezTo>
                </a:path>
              </a:pathLst>
            </a:custGeom>
            <a:noFill/>
            <a:ln w="63500">
              <a:solidFill>
                <a:srgbClr val="FFC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1872343" y="5052919"/>
              <a:ext cx="6113417" cy="0"/>
            </a:xfrm>
            <a:prstGeom prst="line">
              <a:avLst/>
            </a:prstGeom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5743575" y="7059"/>
            <a:ext cx="340042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CH">
                <a:solidFill>
                  <a:srgbClr val="FF9900"/>
                </a:solidFill>
              </a:rPr>
              <a:t>13'000/2 = 6500 rpm</a:t>
            </a:r>
          </a:p>
          <a:p>
            <a:r>
              <a:rPr lang="fr-CH">
                <a:solidFill>
                  <a:srgbClr val="FF9900"/>
                </a:solidFill>
              </a:rPr>
              <a:t>3.46*2*385 = 2664 Nm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35</a:t>
            </a:fld>
            <a:endParaRPr lang="fr-CH"/>
          </a:p>
        </p:txBody>
      </p:sp>
      <p:grpSp>
        <p:nvGrpSpPr>
          <p:cNvPr id="16" name="Group 15"/>
          <p:cNvGrpSpPr/>
          <p:nvPr/>
        </p:nvGrpSpPr>
        <p:grpSpPr>
          <a:xfrm>
            <a:off x="6321490" y="1018479"/>
            <a:ext cx="2026392" cy="3202199"/>
            <a:chOff x="215899" y="3429000"/>
            <a:chExt cx="2057401" cy="3251200"/>
          </a:xfrm>
          <a:solidFill>
            <a:schemeClr val="bg1"/>
          </a:solidFill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659" r="69718" b="6937"/>
            <a:stretch/>
          </p:blipFill>
          <p:spPr>
            <a:xfrm>
              <a:off x="215899" y="3505200"/>
              <a:ext cx="1396868" cy="3162300"/>
            </a:xfrm>
            <a:prstGeom prst="rect">
              <a:avLst/>
            </a:prstGeom>
            <a:grpFill/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177" t="6625" b="6598"/>
            <a:stretch/>
          </p:blipFill>
          <p:spPr>
            <a:xfrm>
              <a:off x="1497262" y="3429000"/>
              <a:ext cx="776038" cy="3251200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416704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Exemple : BMW 130i</a:t>
            </a:r>
          </a:p>
        </p:txBody>
      </p:sp>
      <p:pic>
        <p:nvPicPr>
          <p:cNvPr id="9" name="Picture 8" descr="https://blogautomobile.fr/wp-content/uploads/2012/02/Capture-d%E2%80%99%C3%A9cran-2012-02-29-%C3%A0-23.11.46-560x350.pn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1050"/>
            <a:ext cx="9144000" cy="5715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" name="Group 7"/>
          <p:cNvGrpSpPr/>
          <p:nvPr/>
        </p:nvGrpSpPr>
        <p:grpSpPr>
          <a:xfrm>
            <a:off x="1319893" y="2981325"/>
            <a:ext cx="6376307" cy="2414493"/>
            <a:chOff x="1872343" y="1976846"/>
            <a:chExt cx="6113417" cy="3076073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1881051" y="1976846"/>
              <a:ext cx="2133600" cy="0"/>
            </a:xfrm>
            <a:prstGeom prst="line">
              <a:avLst/>
            </a:prstGeom>
            <a:ln w="57150">
              <a:solidFill>
                <a:srgbClr val="FFC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Freeform 10"/>
            <p:cNvSpPr/>
            <p:nvPr/>
          </p:nvSpPr>
          <p:spPr>
            <a:xfrm>
              <a:off x="4005942" y="1976846"/>
              <a:ext cx="3970685" cy="2237189"/>
            </a:xfrm>
            <a:custGeom>
              <a:avLst/>
              <a:gdLst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33132 w 3979817"/>
                <a:gd name="connsiteY1" fmla="*/ 1462126 h 2307771"/>
                <a:gd name="connsiteX2" fmla="*/ 3979817 w 3979817"/>
                <a:gd name="connsiteY2" fmla="*/ 2307771 h 2307771"/>
                <a:gd name="connsiteX0" fmla="*/ 0 w 3970685"/>
                <a:gd name="connsiteY0" fmla="*/ 0 h 2237189"/>
                <a:gd name="connsiteX1" fmla="*/ 1533132 w 3970685"/>
                <a:gd name="connsiteY1" fmla="*/ 1462126 h 2237189"/>
                <a:gd name="connsiteX2" fmla="*/ 3970685 w 3970685"/>
                <a:gd name="connsiteY2" fmla="*/ 2237189 h 22371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970685" h="2237189">
                  <a:moveTo>
                    <a:pt x="0" y="0"/>
                  </a:moveTo>
                  <a:cubicBezTo>
                    <a:pt x="460828" y="582748"/>
                    <a:pt x="802283" y="923671"/>
                    <a:pt x="1533132" y="1462126"/>
                  </a:cubicBezTo>
                  <a:cubicBezTo>
                    <a:pt x="2263981" y="2000581"/>
                    <a:pt x="3104908" y="2050680"/>
                    <a:pt x="3970685" y="2237189"/>
                  </a:cubicBezTo>
                </a:path>
              </a:pathLst>
            </a:custGeom>
            <a:noFill/>
            <a:ln w="63500">
              <a:solidFill>
                <a:srgbClr val="FFC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1872343" y="5052919"/>
              <a:ext cx="6113417" cy="0"/>
            </a:xfrm>
            <a:prstGeom prst="line">
              <a:avLst/>
            </a:prstGeom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/>
          <p:cNvSpPr txBox="1"/>
          <p:nvPr/>
        </p:nvSpPr>
        <p:spPr>
          <a:xfrm>
            <a:off x="5743575" y="7059"/>
            <a:ext cx="34004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>
                <a:solidFill>
                  <a:srgbClr val="FF9900"/>
                </a:solidFill>
              </a:rPr>
              <a:t>13'000/2 = 6500 rpm</a:t>
            </a:r>
          </a:p>
          <a:p>
            <a:r>
              <a:rPr lang="fr-CH">
                <a:solidFill>
                  <a:srgbClr val="FF9900"/>
                </a:solidFill>
              </a:rPr>
              <a:t>3.46*2*385 = 2664 Nm</a:t>
            </a:r>
          </a:p>
          <a:p>
            <a:r>
              <a:rPr lang="fr-CH">
                <a:solidFill>
                  <a:schemeClr val="accent6"/>
                </a:solidFill>
              </a:rPr>
              <a:t>3.46*2.63*385 = 3500 Nm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319450" y="2305051"/>
            <a:ext cx="4982400" cy="3088850"/>
            <a:chOff x="1872343" y="1974404"/>
            <a:chExt cx="6113417" cy="3078515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1881051" y="1976846"/>
              <a:ext cx="2133600" cy="0"/>
            </a:xfrm>
            <a:prstGeom prst="line">
              <a:avLst/>
            </a:prstGeom>
            <a:ln w="57150">
              <a:solidFill>
                <a:schemeClr val="accent6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Freeform 15"/>
            <p:cNvSpPr/>
            <p:nvPr/>
          </p:nvSpPr>
          <p:spPr>
            <a:xfrm>
              <a:off x="4015075" y="1974404"/>
              <a:ext cx="3970685" cy="2237189"/>
            </a:xfrm>
            <a:custGeom>
              <a:avLst/>
              <a:gdLst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33132 w 3979817"/>
                <a:gd name="connsiteY1" fmla="*/ 1462126 h 2307771"/>
                <a:gd name="connsiteX2" fmla="*/ 3979817 w 3979817"/>
                <a:gd name="connsiteY2" fmla="*/ 2307771 h 2307771"/>
                <a:gd name="connsiteX0" fmla="*/ 0 w 3970685"/>
                <a:gd name="connsiteY0" fmla="*/ 0 h 2237189"/>
                <a:gd name="connsiteX1" fmla="*/ 1533132 w 3970685"/>
                <a:gd name="connsiteY1" fmla="*/ 1462126 h 2237189"/>
                <a:gd name="connsiteX2" fmla="*/ 3970685 w 3970685"/>
                <a:gd name="connsiteY2" fmla="*/ 2237189 h 22371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970685" h="2237189">
                  <a:moveTo>
                    <a:pt x="0" y="0"/>
                  </a:moveTo>
                  <a:cubicBezTo>
                    <a:pt x="460828" y="582748"/>
                    <a:pt x="802283" y="923671"/>
                    <a:pt x="1533132" y="1462126"/>
                  </a:cubicBezTo>
                  <a:cubicBezTo>
                    <a:pt x="2263981" y="2000581"/>
                    <a:pt x="3104908" y="2050680"/>
                    <a:pt x="3970685" y="2237189"/>
                  </a:cubicBezTo>
                </a:path>
              </a:pathLst>
            </a:custGeom>
            <a:noFill/>
            <a:ln w="63500">
              <a:solidFill>
                <a:schemeClr val="accent6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1872343" y="5052919"/>
              <a:ext cx="6113417" cy="0"/>
            </a:xfrm>
            <a:prstGeom prst="line">
              <a:avLst/>
            </a:prstGeom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36</a:t>
            </a:fld>
            <a:endParaRPr lang="fr-CH"/>
          </a:p>
        </p:txBody>
      </p:sp>
      <p:grpSp>
        <p:nvGrpSpPr>
          <p:cNvPr id="18" name="Group 17"/>
          <p:cNvGrpSpPr/>
          <p:nvPr/>
        </p:nvGrpSpPr>
        <p:grpSpPr>
          <a:xfrm>
            <a:off x="6321490" y="1018479"/>
            <a:ext cx="2026392" cy="3202199"/>
            <a:chOff x="215899" y="3429000"/>
            <a:chExt cx="2057401" cy="3251200"/>
          </a:xfrm>
          <a:solidFill>
            <a:schemeClr val="bg1"/>
          </a:solidFill>
        </p:grpSpPr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659" r="69718" b="6937"/>
            <a:stretch/>
          </p:blipFill>
          <p:spPr>
            <a:xfrm>
              <a:off x="215899" y="3505200"/>
              <a:ext cx="1396868" cy="3162300"/>
            </a:xfrm>
            <a:prstGeom prst="rect">
              <a:avLst/>
            </a:prstGeom>
            <a:grpFill/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177" t="6625" b="6598"/>
            <a:stretch/>
          </p:blipFill>
          <p:spPr>
            <a:xfrm>
              <a:off x="1497262" y="3429000"/>
              <a:ext cx="776038" cy="3251200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283107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Exemple : BMW 130i</a:t>
            </a:r>
          </a:p>
        </p:txBody>
      </p:sp>
      <p:pic>
        <p:nvPicPr>
          <p:cNvPr id="9" name="Picture 8" descr="https://blogautomobile.fr/wp-content/uploads/2012/02/Capture-d%E2%80%99%C3%A9cran-2012-02-29-%C3%A0-23.11.46-560x350.pn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105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5743575" y="7059"/>
            <a:ext cx="34004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>
                <a:solidFill>
                  <a:schemeClr val="accent6"/>
                </a:solidFill>
              </a:rPr>
              <a:t>400 VDC</a:t>
            </a:r>
            <a:endParaRPr lang="fr-CH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fr-CH">
                <a:solidFill>
                  <a:schemeClr val="accent6">
                    <a:lumMod val="75000"/>
                  </a:schemeClr>
                </a:solidFill>
              </a:rPr>
              <a:t>450 VDC</a:t>
            </a:r>
          </a:p>
          <a:p>
            <a:r>
              <a:rPr lang="fr-CH">
                <a:solidFill>
                  <a:schemeClr val="accent6">
                    <a:lumMod val="40000"/>
                    <a:lumOff val="60000"/>
                  </a:schemeClr>
                </a:solidFill>
              </a:rPr>
              <a:t>350 VDC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319450" y="2305051"/>
            <a:ext cx="4982400" cy="3088850"/>
            <a:chOff x="1872343" y="1974404"/>
            <a:chExt cx="6113417" cy="3078515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1881051" y="1976846"/>
              <a:ext cx="2133600" cy="0"/>
            </a:xfrm>
            <a:prstGeom prst="line">
              <a:avLst/>
            </a:prstGeom>
            <a:ln w="57150">
              <a:solidFill>
                <a:schemeClr val="accent6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Freeform 15"/>
            <p:cNvSpPr/>
            <p:nvPr/>
          </p:nvSpPr>
          <p:spPr>
            <a:xfrm>
              <a:off x="4015075" y="1974404"/>
              <a:ext cx="3970685" cy="2237189"/>
            </a:xfrm>
            <a:custGeom>
              <a:avLst/>
              <a:gdLst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33132 w 3979817"/>
                <a:gd name="connsiteY1" fmla="*/ 1462126 h 2307771"/>
                <a:gd name="connsiteX2" fmla="*/ 3979817 w 3979817"/>
                <a:gd name="connsiteY2" fmla="*/ 2307771 h 2307771"/>
                <a:gd name="connsiteX0" fmla="*/ 0 w 3970685"/>
                <a:gd name="connsiteY0" fmla="*/ 0 h 2237189"/>
                <a:gd name="connsiteX1" fmla="*/ 1533132 w 3970685"/>
                <a:gd name="connsiteY1" fmla="*/ 1462126 h 2237189"/>
                <a:gd name="connsiteX2" fmla="*/ 3970685 w 3970685"/>
                <a:gd name="connsiteY2" fmla="*/ 2237189 h 22371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970685" h="2237189">
                  <a:moveTo>
                    <a:pt x="0" y="0"/>
                  </a:moveTo>
                  <a:cubicBezTo>
                    <a:pt x="460828" y="582748"/>
                    <a:pt x="802283" y="923671"/>
                    <a:pt x="1533132" y="1462126"/>
                  </a:cubicBezTo>
                  <a:cubicBezTo>
                    <a:pt x="2263981" y="2000581"/>
                    <a:pt x="3104908" y="2050680"/>
                    <a:pt x="3970685" y="2237189"/>
                  </a:cubicBezTo>
                </a:path>
              </a:pathLst>
            </a:custGeom>
            <a:noFill/>
            <a:ln w="63500">
              <a:solidFill>
                <a:schemeClr val="accent6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1872343" y="5052919"/>
              <a:ext cx="6113417" cy="0"/>
            </a:xfrm>
            <a:prstGeom prst="line">
              <a:avLst/>
            </a:prstGeom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>
            <a:off x="1719500" y="2305051"/>
            <a:ext cx="4982400" cy="3088850"/>
            <a:chOff x="1872343" y="1974404"/>
            <a:chExt cx="6113417" cy="3078515"/>
          </a:xfrm>
        </p:grpSpPr>
        <p:cxnSp>
          <p:nvCxnSpPr>
            <p:cNvPr id="19" name="Straight Connector 18"/>
            <p:cNvCxnSpPr>
              <a:stCxn id="16" idx="0"/>
            </p:cNvCxnSpPr>
            <p:nvPr/>
          </p:nvCxnSpPr>
          <p:spPr>
            <a:xfrm>
              <a:off x="3524212" y="1974404"/>
              <a:ext cx="490439" cy="2442"/>
            </a:xfrm>
            <a:prstGeom prst="line">
              <a:avLst/>
            </a:prstGeom>
            <a:ln w="5715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Freeform 19"/>
            <p:cNvSpPr/>
            <p:nvPr/>
          </p:nvSpPr>
          <p:spPr>
            <a:xfrm>
              <a:off x="4015075" y="1974404"/>
              <a:ext cx="3970685" cy="2237189"/>
            </a:xfrm>
            <a:custGeom>
              <a:avLst/>
              <a:gdLst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33132 w 3979817"/>
                <a:gd name="connsiteY1" fmla="*/ 1462126 h 2307771"/>
                <a:gd name="connsiteX2" fmla="*/ 3979817 w 3979817"/>
                <a:gd name="connsiteY2" fmla="*/ 2307771 h 2307771"/>
                <a:gd name="connsiteX0" fmla="*/ 0 w 3970685"/>
                <a:gd name="connsiteY0" fmla="*/ 0 h 2237189"/>
                <a:gd name="connsiteX1" fmla="*/ 1533132 w 3970685"/>
                <a:gd name="connsiteY1" fmla="*/ 1462126 h 2237189"/>
                <a:gd name="connsiteX2" fmla="*/ 3970685 w 3970685"/>
                <a:gd name="connsiteY2" fmla="*/ 2237189 h 22371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970685" h="2237189">
                  <a:moveTo>
                    <a:pt x="0" y="0"/>
                  </a:moveTo>
                  <a:cubicBezTo>
                    <a:pt x="460828" y="582748"/>
                    <a:pt x="802283" y="923671"/>
                    <a:pt x="1533132" y="1462126"/>
                  </a:cubicBezTo>
                  <a:cubicBezTo>
                    <a:pt x="2263981" y="2000581"/>
                    <a:pt x="3104908" y="2050680"/>
                    <a:pt x="3970685" y="2237189"/>
                  </a:cubicBezTo>
                </a:path>
              </a:pathLst>
            </a:custGeom>
            <a:noFill/>
            <a:ln w="6350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1" name="Straight Connector 20"/>
            <p:cNvCxnSpPr/>
            <p:nvPr/>
          </p:nvCxnSpPr>
          <p:spPr>
            <a:xfrm>
              <a:off x="1872343" y="5052919"/>
              <a:ext cx="6113417" cy="0"/>
            </a:xfrm>
            <a:prstGeom prst="line">
              <a:avLst/>
            </a:prstGeom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928925" y="2314576"/>
            <a:ext cx="4982400" cy="3088850"/>
            <a:chOff x="1872343" y="1974404"/>
            <a:chExt cx="6113417" cy="3078515"/>
          </a:xfrm>
        </p:grpSpPr>
        <p:cxnSp>
          <p:nvCxnSpPr>
            <p:cNvPr id="23" name="Straight Connector 22"/>
            <p:cNvCxnSpPr/>
            <p:nvPr/>
          </p:nvCxnSpPr>
          <p:spPr>
            <a:xfrm>
              <a:off x="2360226" y="1976846"/>
              <a:ext cx="1654425" cy="0"/>
            </a:xfrm>
            <a:prstGeom prst="line">
              <a:avLst/>
            </a:prstGeom>
            <a:ln w="57150">
              <a:solidFill>
                <a:schemeClr val="accent6">
                  <a:lumMod val="40000"/>
                  <a:lumOff val="6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Freeform 23"/>
            <p:cNvSpPr/>
            <p:nvPr/>
          </p:nvSpPr>
          <p:spPr>
            <a:xfrm>
              <a:off x="4015075" y="1974404"/>
              <a:ext cx="3970685" cy="2237189"/>
            </a:xfrm>
            <a:custGeom>
              <a:avLst/>
              <a:gdLst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84960 w 3979817"/>
                <a:gd name="connsiteY1" fmla="*/ 1550125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24000 w 3979817"/>
                <a:gd name="connsiteY1" fmla="*/ 1532708 h 2307771"/>
                <a:gd name="connsiteX2" fmla="*/ 3979817 w 3979817"/>
                <a:gd name="connsiteY2" fmla="*/ 2307771 h 2307771"/>
                <a:gd name="connsiteX0" fmla="*/ 0 w 3979817"/>
                <a:gd name="connsiteY0" fmla="*/ 0 h 2307771"/>
                <a:gd name="connsiteX1" fmla="*/ 1533132 w 3979817"/>
                <a:gd name="connsiteY1" fmla="*/ 1462126 h 2307771"/>
                <a:gd name="connsiteX2" fmla="*/ 3979817 w 3979817"/>
                <a:gd name="connsiteY2" fmla="*/ 2307771 h 2307771"/>
                <a:gd name="connsiteX0" fmla="*/ 0 w 3970685"/>
                <a:gd name="connsiteY0" fmla="*/ 0 h 2237189"/>
                <a:gd name="connsiteX1" fmla="*/ 1533132 w 3970685"/>
                <a:gd name="connsiteY1" fmla="*/ 1462126 h 2237189"/>
                <a:gd name="connsiteX2" fmla="*/ 3970685 w 3970685"/>
                <a:gd name="connsiteY2" fmla="*/ 2237189 h 22371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970685" h="2237189">
                  <a:moveTo>
                    <a:pt x="0" y="0"/>
                  </a:moveTo>
                  <a:cubicBezTo>
                    <a:pt x="460828" y="582748"/>
                    <a:pt x="802283" y="923671"/>
                    <a:pt x="1533132" y="1462126"/>
                  </a:cubicBezTo>
                  <a:cubicBezTo>
                    <a:pt x="2263981" y="2000581"/>
                    <a:pt x="3104908" y="2050680"/>
                    <a:pt x="3970685" y="2237189"/>
                  </a:cubicBezTo>
                </a:path>
              </a:pathLst>
            </a:custGeom>
            <a:noFill/>
            <a:ln w="63500">
              <a:solidFill>
                <a:schemeClr val="accent6">
                  <a:lumMod val="40000"/>
                  <a:lumOff val="6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1872343" y="5052919"/>
              <a:ext cx="6113417" cy="0"/>
            </a:xfrm>
            <a:prstGeom prst="line">
              <a:avLst/>
            </a:prstGeom>
            <a:ln w="571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68402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Tension induite de mouvement et</a:t>
            </a:r>
            <a:br>
              <a:rPr lang="fr-CH"/>
            </a:br>
            <a:r>
              <a:rPr lang="fr-CH"/>
              <a:t>schéma équivalent</a:t>
            </a:r>
          </a:p>
          <a:p>
            <a:r>
              <a:rPr lang="fr-CH"/>
              <a:t>Bilan de puissance et</a:t>
            </a:r>
            <a:br>
              <a:rPr lang="fr-CH"/>
            </a:br>
            <a:r>
              <a:rPr lang="fr-CH"/>
              <a:t>couple électromagnétique</a:t>
            </a:r>
          </a:p>
          <a:p>
            <a:r>
              <a:rPr lang="fr-CH"/>
              <a:t>Types de commutation et appellations</a:t>
            </a:r>
          </a:p>
          <a:p>
            <a:r>
              <a:rPr lang="fr-CH"/>
              <a:t>Caractéristique de couple</a:t>
            </a:r>
          </a:p>
          <a:p>
            <a:r>
              <a:rPr lang="fr-CH"/>
              <a:t>Exemple : BMW 130i</a:t>
            </a:r>
          </a:p>
          <a:p>
            <a:r>
              <a:rPr lang="fr-CH">
                <a:solidFill>
                  <a:srgbClr val="FF0000"/>
                </a:solidFill>
              </a:rPr>
              <a:t>Pour aller plus loin …</a:t>
            </a:r>
          </a:p>
          <a:p>
            <a:endParaRPr lang="fr-CH"/>
          </a:p>
          <a:p>
            <a:endParaRPr lang="fr-C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775A65-6A31-4963-AD64-2FDAF95E5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2544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" name="Object 31"/>
          <p:cNvGraphicFramePr>
            <a:graphicFrameLocks noChangeAspect="1"/>
          </p:cNvGraphicFramePr>
          <p:nvPr/>
        </p:nvGraphicFramePr>
        <p:xfrm>
          <a:off x="5651973" y="5183450"/>
          <a:ext cx="1498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58" name="Equation" r:id="rId4" imgW="1498320" imgH="380880" progId="Equation.DSMT4">
                  <p:embed/>
                </p:oleObj>
              </mc:Choice>
              <mc:Fallback>
                <p:oleObj name="Equation" r:id="rId4" imgW="1498320" imgH="380880" progId="Equation.DSMT4">
                  <p:embed/>
                  <p:pic>
                    <p:nvPicPr>
                      <p:cNvPr id="32" name="Object 3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51973" y="5183450"/>
                        <a:ext cx="1498600" cy="381000"/>
                      </a:xfrm>
                      <a:prstGeom prst="rect">
                        <a:avLst/>
                      </a:prstGeom>
                      <a:ln w="127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78464" y="779931"/>
            <a:ext cx="28964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Pourquoi une telle vitesse nominale et une telle vitesse max ?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6"/>
          <a:srcRect l="16234" t="30720" r="11536" b="16811"/>
          <a:stretch/>
        </p:blipFill>
        <p:spPr>
          <a:xfrm>
            <a:off x="3250048" y="0"/>
            <a:ext cx="5880395" cy="407894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8" name="TextBox 27"/>
          <p:cNvSpPr txBox="1"/>
          <p:nvPr/>
        </p:nvSpPr>
        <p:spPr>
          <a:xfrm>
            <a:off x="5549153" y="4142437"/>
            <a:ext cx="33976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Et si on prenait une vitesse moteur 2x plus élevée pour la même puissance ?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567083" y="5712159"/>
            <a:ext cx="1713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Gear ratio 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965" y="2358867"/>
            <a:ext cx="5191202" cy="4048200"/>
            <a:chOff x="2836582" y="2677889"/>
            <a:chExt cx="5191202" cy="40482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836583" y="2677889"/>
              <a:ext cx="5191201" cy="40482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33" name="TextBox 32"/>
            <p:cNvSpPr txBox="1"/>
            <p:nvPr/>
          </p:nvSpPr>
          <p:spPr>
            <a:xfrm rot="16200000">
              <a:off x="2736074" y="5700148"/>
              <a:ext cx="478016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r"/>
              <a:r>
                <a:rPr lang="fr-CH" sz="1200"/>
                <a:t>328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 rot="16200000">
              <a:off x="7388757" y="3608203"/>
              <a:ext cx="478016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r"/>
              <a:r>
                <a:rPr lang="fr-CH" sz="1200"/>
                <a:t>292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854661" y="2699276"/>
              <a:ext cx="478016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r"/>
              <a:r>
                <a:rPr lang="fr-CH" sz="1200"/>
                <a:t>250</a:t>
              </a:r>
            </a:p>
          </p:txBody>
        </p:sp>
      </p:grpSp>
      <p:sp>
        <p:nvSpPr>
          <p:cNvPr id="42" name="Title 1"/>
          <p:cNvSpPr txBox="1">
            <a:spLocks/>
          </p:cNvSpPr>
          <p:nvPr/>
        </p:nvSpPr>
        <p:spPr>
          <a:xfrm>
            <a:off x="0" y="0"/>
            <a:ext cx="8515349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400"/>
              <a:t>Pour aller plus loin…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8742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  <p:bldP spid="2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4833"/>
          <a:stretch/>
        </p:blipFill>
        <p:spPr>
          <a:xfrm>
            <a:off x="1739154" y="5351"/>
            <a:ext cx="5782235" cy="6852649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40</a:t>
            </a:fld>
            <a:endParaRPr lang="fr-CH"/>
          </a:p>
        </p:txBody>
      </p:sp>
      <p:sp>
        <p:nvSpPr>
          <p:cNvPr id="5" name="Rectangle 4"/>
          <p:cNvSpPr/>
          <p:nvPr/>
        </p:nvSpPr>
        <p:spPr>
          <a:xfrm>
            <a:off x="6707395" y="47626"/>
            <a:ext cx="562131" cy="17184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6810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 txBox="1">
            <a:spLocks/>
          </p:cNvSpPr>
          <p:nvPr/>
        </p:nvSpPr>
        <p:spPr>
          <a:xfrm>
            <a:off x="0" y="0"/>
            <a:ext cx="8515349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400"/>
              <a:t>Platforme MEB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41</a:t>
            </a:fld>
            <a:endParaRPr lang="fr-CH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95959BE-D1C1-436E-9B0D-93111EECDB64}"/>
              </a:ext>
            </a:extLst>
          </p:cNvPr>
          <p:cNvSpPr txBox="1"/>
          <p:nvPr/>
        </p:nvSpPr>
        <p:spPr>
          <a:xfrm>
            <a:off x="53603" y="6551125"/>
            <a:ext cx="472335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000">
                <a:hlinkClick r:id="rId3"/>
              </a:rPr>
              <a:t>https://en.wikipedia.org/wiki/Volkswagen_Group_MEB_platform</a:t>
            </a:r>
            <a:endParaRPr lang="fr-CH" sz="1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146F36-8B5A-4296-B31F-64C3B4A9075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724" t="12181" r="26552" b="36632"/>
          <a:stretch/>
        </p:blipFill>
        <p:spPr>
          <a:xfrm>
            <a:off x="138736" y="756744"/>
            <a:ext cx="8771934" cy="510850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A13ACF-53C7-4DD3-8F2E-E9F1C1C3AFC2}"/>
              </a:ext>
            </a:extLst>
          </p:cNvPr>
          <p:cNvSpPr txBox="1"/>
          <p:nvPr/>
        </p:nvSpPr>
        <p:spPr>
          <a:xfrm>
            <a:off x="1264778" y="1662926"/>
            <a:ext cx="7104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/>
              <a:t>204 ch</a:t>
            </a:r>
            <a:endParaRPr lang="fr-CH" sz="120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C75BAA3-C1D9-47F1-9308-DBE54788D8FA}"/>
              </a:ext>
            </a:extLst>
          </p:cNvPr>
          <p:cNvSpPr txBox="1"/>
          <p:nvPr/>
        </p:nvSpPr>
        <p:spPr>
          <a:xfrm>
            <a:off x="1264778" y="3940756"/>
            <a:ext cx="7104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/>
              <a:t>286 ch</a:t>
            </a:r>
            <a:endParaRPr lang="fr-CH" sz="1200"/>
          </a:p>
        </p:txBody>
      </p:sp>
      <p:pic>
        <p:nvPicPr>
          <p:cNvPr id="20" name="Picture 6" descr="Volkswagen unveils new brand design and logo | Volkswagen ...">
            <a:extLst>
              <a:ext uri="{FF2B5EF4-FFF2-40B4-BE49-F238E27FC236}">
                <a16:creationId xmlns:a16="http://schemas.microsoft.com/office/drawing/2014/main" id="{933180F1-969B-4F63-B445-DA826FE2B7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"/>
            <a:ext cx="914400" cy="86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64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 txBox="1">
            <a:spLocks/>
          </p:cNvSpPr>
          <p:nvPr/>
        </p:nvSpPr>
        <p:spPr>
          <a:xfrm>
            <a:off x="0" y="0"/>
            <a:ext cx="8515349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400"/>
              <a:t>APP550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42</a:t>
            </a:fld>
            <a:endParaRPr lang="fr-CH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95959BE-D1C1-436E-9B0D-93111EECDB64}"/>
              </a:ext>
            </a:extLst>
          </p:cNvPr>
          <p:cNvSpPr txBox="1"/>
          <p:nvPr/>
        </p:nvSpPr>
        <p:spPr>
          <a:xfrm>
            <a:off x="53602" y="6551125"/>
            <a:ext cx="866788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000">
                <a:hlinkClick r:id="rId3"/>
              </a:rPr>
              <a:t>https://www.automobile-propre.com/articles/app550-le-moteur-electrique-volkswagen-qui-va-tout-changer/</a:t>
            </a:r>
            <a:endParaRPr lang="fr-CH" sz="1000"/>
          </a:p>
        </p:txBody>
      </p:sp>
      <p:pic>
        <p:nvPicPr>
          <p:cNvPr id="76802" name="Picture 2">
            <a:extLst>
              <a:ext uri="{FF2B5EF4-FFF2-40B4-BE49-F238E27FC236}">
                <a16:creationId xmlns:a16="http://schemas.microsoft.com/office/drawing/2014/main" id="{C894F6AC-5B36-47F3-ADE1-32DE23CFA3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1"/>
          <a:stretch/>
        </p:blipFill>
        <p:spPr bwMode="auto">
          <a:xfrm>
            <a:off x="0" y="857250"/>
            <a:ext cx="9149320" cy="5284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06" name="Picture 6" descr="Volkswagen unveils new brand design and logo | Volkswagen ...">
            <a:extLst>
              <a:ext uri="{FF2B5EF4-FFF2-40B4-BE49-F238E27FC236}">
                <a16:creationId xmlns:a16="http://schemas.microsoft.com/office/drawing/2014/main" id="{F667B178-958A-4B02-BF60-95B1BB170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"/>
            <a:ext cx="914400" cy="86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870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43</a:t>
            </a:fld>
            <a:endParaRPr lang="fr-CH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95959BE-D1C1-436E-9B0D-93111EECDB64}"/>
              </a:ext>
            </a:extLst>
          </p:cNvPr>
          <p:cNvSpPr txBox="1"/>
          <p:nvPr/>
        </p:nvSpPr>
        <p:spPr>
          <a:xfrm>
            <a:off x="53602" y="6551125"/>
            <a:ext cx="866788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1000">
                <a:hlinkClick r:id="rId3"/>
              </a:rPr>
              <a:t>https://lammotor.com/tesla-cybertruck-motor/</a:t>
            </a:r>
            <a:r>
              <a:rPr lang="fr-CH" sz="100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9FBC78-66FB-47E4-ACEB-21CDDDD3EA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861" y="4416337"/>
            <a:ext cx="4307139" cy="24416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AB15706-CCF1-4F3E-842F-A865FF9B3F1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7793" t="12562" r="20483" b="27106"/>
          <a:stretch/>
        </p:blipFill>
        <p:spPr>
          <a:xfrm>
            <a:off x="104053" y="102168"/>
            <a:ext cx="6113868" cy="480014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7826" name="Picture 2" descr="Tesla Logo : histoire, signification de l'emblème">
            <a:extLst>
              <a:ext uri="{FF2B5EF4-FFF2-40B4-BE49-F238E27FC236}">
                <a16:creationId xmlns:a16="http://schemas.microsoft.com/office/drawing/2014/main" id="{68D3763E-35ED-4E0C-8AE6-B290A3C9E9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208" y="102168"/>
            <a:ext cx="1106739" cy="1032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01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THE TQ-HPR50. UNCOMPROMISING EXPERIENCE.">
            <a:extLst>
              <a:ext uri="{FF2B5EF4-FFF2-40B4-BE49-F238E27FC236}">
                <a16:creationId xmlns:a16="http://schemas.microsoft.com/office/drawing/2014/main" id="{C92B8761-F627-4D91-B140-E9B3D095F8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9" t="27027" r="6529" b="28919"/>
          <a:stretch/>
        </p:blipFill>
        <p:spPr bwMode="auto">
          <a:xfrm>
            <a:off x="0" y="216242"/>
            <a:ext cx="9223247" cy="4714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TQ-HPR50 eBike Motor ...">
            <a:extLst>
              <a:ext uri="{FF2B5EF4-FFF2-40B4-BE49-F238E27FC236}">
                <a16:creationId xmlns:a16="http://schemas.microsoft.com/office/drawing/2014/main" id="{A352FC73-2E29-4AF7-B744-BC58410EE4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9" t="20293" r="20823"/>
          <a:stretch/>
        </p:blipFill>
        <p:spPr bwMode="auto">
          <a:xfrm>
            <a:off x="-1" y="3892379"/>
            <a:ext cx="3643181" cy="2965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44</a:t>
            </a:fld>
            <a:endParaRPr lang="fr-CH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E0D758-4EBA-49B2-9804-128B96979A73}"/>
              </a:ext>
            </a:extLst>
          </p:cNvPr>
          <p:cNvSpPr txBox="1"/>
          <p:nvPr/>
        </p:nvSpPr>
        <p:spPr>
          <a:xfrm>
            <a:off x="3513111" y="285390"/>
            <a:ext cx="57101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>
                <a:hlinkClick r:id="rId5"/>
              </a:rPr>
              <a:t>https://www.trekbikes.com/ch/fr_CH/HPR50/</a:t>
            </a:r>
            <a:endParaRPr lang="fr-CH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1B2B95-F818-4E57-8CCE-C8A78077E4F4}"/>
              </a:ext>
            </a:extLst>
          </p:cNvPr>
          <p:cNvSpPr txBox="1"/>
          <p:nvPr/>
        </p:nvSpPr>
        <p:spPr>
          <a:xfrm>
            <a:off x="3513111" y="0"/>
            <a:ext cx="5710136" cy="369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>
                <a:hlinkClick r:id="rId6"/>
              </a:rPr>
              <a:t>https://www.trekbikes.com/ch/fr_CH/fuel-exe/</a:t>
            </a:r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26573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2D6ECBF-C589-4B34-99A6-2690FD77FC90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45</a:t>
            </a:fld>
            <a:endParaRPr lang="fr-CH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E62140C-9478-462D-AEEB-7A5DAA8064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08327"/>
            <a:ext cx="9144000" cy="39494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EC0174-9A2F-44C5-BE51-F1BF8C3BA8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6916" y="0"/>
            <a:ext cx="7210167" cy="28963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CE0D758-4EBA-49B2-9804-128B96979A73}"/>
              </a:ext>
            </a:extLst>
          </p:cNvPr>
          <p:cNvSpPr txBox="1"/>
          <p:nvPr/>
        </p:nvSpPr>
        <p:spPr>
          <a:xfrm>
            <a:off x="3577281" y="3202363"/>
            <a:ext cx="57101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>
                <a:hlinkClick r:id="rId5"/>
              </a:rPr>
              <a:t>https://www.trekbikes.com/ch/fr_CH/HPR50/</a:t>
            </a:r>
            <a:endParaRPr lang="fr-CH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1B2B95-F818-4E57-8CCE-C8A78077E4F4}"/>
              </a:ext>
            </a:extLst>
          </p:cNvPr>
          <p:cNvSpPr txBox="1"/>
          <p:nvPr/>
        </p:nvSpPr>
        <p:spPr>
          <a:xfrm>
            <a:off x="3577281" y="2916973"/>
            <a:ext cx="5710136" cy="369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>
                <a:hlinkClick r:id="rId6"/>
              </a:rPr>
              <a:t>https://www.trekbikes.com/ch/fr_CH/fuel-exe/</a:t>
            </a:r>
            <a:endParaRPr lang="fr-CH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E2B9FA9-ED61-4089-924F-20100C46221E}"/>
              </a:ext>
            </a:extLst>
          </p:cNvPr>
          <p:cNvSpPr/>
          <p:nvPr/>
        </p:nvSpPr>
        <p:spPr>
          <a:xfrm>
            <a:off x="1668040" y="1116330"/>
            <a:ext cx="305540" cy="1295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075B6EC-A77D-42E1-BB32-1524B3B53100}"/>
              </a:ext>
            </a:extLst>
          </p:cNvPr>
          <p:cNvSpPr/>
          <p:nvPr/>
        </p:nvSpPr>
        <p:spPr>
          <a:xfrm>
            <a:off x="4335040" y="2251710"/>
            <a:ext cx="278870" cy="1257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FAED6AD-0EAD-42F8-9198-409BDEF0F248}"/>
              </a:ext>
            </a:extLst>
          </p:cNvPr>
          <p:cNvSpPr/>
          <p:nvPr/>
        </p:nvSpPr>
        <p:spPr>
          <a:xfrm>
            <a:off x="4621530" y="2706577"/>
            <a:ext cx="464820" cy="1257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3630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VERSION" val="8"/>
  <p:tag name="TPFULLVERSION" val="1.4.5.9"/>
  <p:tag name="TPOS" val="2"/>
  <p:tag name="TPLASTSAVEVERSION" val="6.2 PC"/>
  <p:tag name="TPLASTSAVEPRODUCT" val="EchoPoll for PowerPoint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6682</TotalTime>
  <Words>1013</Words>
  <Application>Microsoft Office PowerPoint</Application>
  <PresentationFormat>On-screen Show (4:3)</PresentationFormat>
  <Paragraphs>326</Paragraphs>
  <Slides>45</Slides>
  <Notes>35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Arial</vt:lpstr>
      <vt:lpstr>Calibri</vt:lpstr>
      <vt:lpstr>Times New Roman</vt:lpstr>
      <vt:lpstr>Verdana</vt:lpstr>
      <vt:lpstr>Office Theme</vt:lpstr>
      <vt:lpstr>Equation</vt:lpstr>
      <vt:lpstr>Machines électriques</vt:lpstr>
      <vt:lpstr>Sommaire</vt:lpstr>
      <vt:lpstr>Sommaire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Hodder André</dc:creator>
  <cp:lastModifiedBy>André Hodder</cp:lastModifiedBy>
  <cp:revision>273</cp:revision>
  <dcterms:created xsi:type="dcterms:W3CDTF">2015-07-31T09:03:02Z</dcterms:created>
  <dcterms:modified xsi:type="dcterms:W3CDTF">2025-11-28T06:46:35Z</dcterms:modified>
</cp:coreProperties>
</file>